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8" r:id="rId7"/>
    <p:sldId id="264" r:id="rId8"/>
    <p:sldId id="258" r:id="rId9"/>
    <p:sldId id="269" r:id="rId10"/>
    <p:sldId id="267" r:id="rId11"/>
    <p:sldId id="262" r:id="rId12"/>
    <p:sldId id="270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875CD1-D72D-49E4-937D-94159809FC2C}" v="3" dt="2020-10-10T18:43:50.0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-1482" y="-6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276768BC-3BB8-4D5A-ABFF-305B5D2AD7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="" xmlns:a16="http://schemas.microsoft.com/office/drawing/2014/main" id="{13EECD36-DE8B-4154-BE6A-5C112DF6D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1BA5A87B-C561-442E-B325-316F79759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301E04A6-6E3A-4A44-AC5E-8CBAFB883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493FF893-350C-4B32-85B0-85CE121DE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76793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67302E84-8971-4505-8BB0-B3E009BB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AD7B9119-534D-4C5C-A2F1-4051415F0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3995FACE-5BD8-4D9C-84FB-9EBF2C1CF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63304F91-8916-4828-A232-C2DBD1BD7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EDD5EE4F-A443-4527-8E44-F8C342D22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909357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3B310F83-81DB-4728-A186-1E1B4A163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="" xmlns:a16="http://schemas.microsoft.com/office/drawing/2014/main" id="{C3345274-593A-4E09-83F0-1C0ACEF610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75FC1C82-1910-4913-B567-F64678B86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6B11FF98-092D-4B0C-BD04-14767A394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ED110D44-4718-4AAE-875F-6C22622C8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8474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A18B221E-DC15-471E-935A-F7241CB38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07FEE92D-00E9-46C7-ABB3-08E33D2AAB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="" xmlns:a16="http://schemas.microsoft.com/office/drawing/2014/main" id="{F443582B-F0CA-411E-A980-BB71DFC71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="" xmlns:a16="http://schemas.microsoft.com/office/drawing/2014/main" id="{FB2FF6C7-0F14-4910-8C65-899E89535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="" xmlns:a16="http://schemas.microsoft.com/office/drawing/2014/main" id="{D80D5A62-C4AA-4D07-AAC4-C583B4042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="" xmlns:a16="http://schemas.microsoft.com/office/drawing/2014/main" id="{31E25C12-7E55-450F-971C-ACF8BBDDE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16633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31BC8F40-F31C-42A7-AF27-520E79028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="" xmlns:a16="http://schemas.microsoft.com/office/drawing/2014/main" id="{2010B6D9-929F-4765-AF1D-105F54DA6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="" xmlns:a16="http://schemas.microsoft.com/office/drawing/2014/main" id="{F47BB105-3D82-4E42-9F46-054325E0BB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="" xmlns:a16="http://schemas.microsoft.com/office/drawing/2014/main" id="{E088B566-B9C8-4A3F-AFCF-0A662F3476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="" xmlns:a16="http://schemas.microsoft.com/office/drawing/2014/main" id="{322EC23A-76BB-42D7-8574-72E51C6651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="" xmlns:a16="http://schemas.microsoft.com/office/drawing/2014/main" id="{69DBA9BD-26AF-4F36-9ECE-A904CE567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="" xmlns:a16="http://schemas.microsoft.com/office/drawing/2014/main" id="{80F53B3E-B131-4D8A-B513-577D1F687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="" xmlns:a16="http://schemas.microsoft.com/office/drawing/2014/main" id="{CF1A32A2-5BC2-4D1F-8006-3EF2CFD81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8370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75BC61F8-D6CD-4670-9518-97023A40D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="" xmlns:a16="http://schemas.microsoft.com/office/drawing/2014/main" id="{D86FD07D-0540-43A7-9091-72B31E265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="" xmlns:a16="http://schemas.microsoft.com/office/drawing/2014/main" id="{41B94AFC-CEB8-4277-9FE5-8D9A4D557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="" xmlns:a16="http://schemas.microsoft.com/office/drawing/2014/main" id="{2C424F47-0110-4AD4-BAE3-5554C4816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599421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="" xmlns:a16="http://schemas.microsoft.com/office/drawing/2014/main" id="{6F04F7CB-3BB2-4F56-BD4D-2D30ED271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="" xmlns:a16="http://schemas.microsoft.com/office/drawing/2014/main" id="{2357C184-9528-4F28-AA8C-11924BC33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="" xmlns:a16="http://schemas.microsoft.com/office/drawing/2014/main" id="{30BBCB07-E38C-46BB-AF17-4AA11961D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07112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00846CD7-36A9-4934-901C-40AE7F3A2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8A7D5A4D-ED31-4CE7-9414-16F520076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="" xmlns:a16="http://schemas.microsoft.com/office/drawing/2014/main" id="{048C37F9-8E01-4CBC-9451-4B34432FBA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="" xmlns:a16="http://schemas.microsoft.com/office/drawing/2014/main" id="{76A982CB-84DE-49C9-8B63-DD56BBD46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="" xmlns:a16="http://schemas.microsoft.com/office/drawing/2014/main" id="{24B2EBB5-5329-433D-9E8E-605EFA4B4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="" xmlns:a16="http://schemas.microsoft.com/office/drawing/2014/main" id="{01E03C85-524B-484A-B2DE-A06E1FF51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813385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33D5C35A-EAD4-4CAB-A03C-5D6063F01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="" xmlns:a16="http://schemas.microsoft.com/office/drawing/2014/main" id="{AD72A967-96BD-4F47-A751-2B09B46FC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="" xmlns:a16="http://schemas.microsoft.com/office/drawing/2014/main" id="{45229ACF-07E7-4AF5-A3E7-58A94B9E02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="" xmlns:a16="http://schemas.microsoft.com/office/drawing/2014/main" id="{8945DCE4-FBB2-4896-A71F-61B0102C6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="" xmlns:a16="http://schemas.microsoft.com/office/drawing/2014/main" id="{52935E8B-E0A0-4E5C-A388-5F086B70C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="" xmlns:a16="http://schemas.microsoft.com/office/drawing/2014/main" id="{4512A219-C5BF-4B99-8113-9895FE57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50467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73BC28BD-8741-4086-BA9A-951A65A5B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="" xmlns:a16="http://schemas.microsoft.com/office/drawing/2014/main" id="{765143A2-180B-43F2-8FE0-E19CE07062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B7F6ED11-8F0A-4BC8-BD92-97850EE6B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F3128229-3955-4266-AF6F-381468A62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6A22FD69-F887-40C0-94D0-1F5B62457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56273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="" xmlns:a16="http://schemas.microsoft.com/office/drawing/2014/main" id="{333632A4-7A5E-49CB-A90C-593F7384B2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="" xmlns:a16="http://schemas.microsoft.com/office/drawing/2014/main" id="{A489537C-2980-4786-9609-555F2D3C04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72750E97-9E9E-45E0-9A40-86F93531C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6BAD8ED2-A3E3-4893-8105-9BEEE03BB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A93C55D6-AF5F-4D5B-8C25-84F26D9F8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150447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="" xmlns:a16="http://schemas.microsoft.com/office/drawing/2014/main" id="{142A2DAB-BDFB-4FEF-926B-A8D24141A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="" xmlns:a16="http://schemas.microsoft.com/office/drawing/2014/main" id="{924B9FE2-9964-49AF-985E-5226EE5FC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576DB199-50AC-4F7E-8347-DF55A0E18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88518-E77D-48B4-BA5D-1003EDDAF61A}" type="datetimeFigureOut">
              <a:rPr lang="pl-PL" smtClean="0"/>
              <a:pPr/>
              <a:t>2020-10-20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09AAA357-A454-4384-B176-23B0BB5CE7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3BA88609-22D8-45F2-9566-295B60BF54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EEC32-9540-40B4-85D4-908F733EB48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61789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32D3D7F9-8CE6-4E96-9358-F9011B9108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i="1" dirty="0" smtClean="0">
                <a:latin typeface="Algerian" panose="04020705040A02060702" pitchFamily="82" charset="0"/>
              </a:rPr>
              <a:t>DZIEŃ </a:t>
            </a:r>
            <a:r>
              <a:rPr lang="pl-PL" b="1" i="1" dirty="0">
                <a:latin typeface="Algerian" panose="04020705040A02060702" pitchFamily="82" charset="0"/>
              </a:rPr>
              <a:t>EDUKACJI NARODOWEJ</a:t>
            </a:r>
          </a:p>
        </p:txBody>
      </p:sp>
    </p:spTree>
    <p:extLst>
      <p:ext uri="{BB962C8B-B14F-4D97-AF65-F5344CB8AC3E}">
        <p14:creationId xmlns="" xmlns:p14="http://schemas.microsoft.com/office/powerpoint/2010/main" val="3611423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F4C0B10B-D2C4-4A54-AFAD-3D27DF88BB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B6BADB90-C74B-40D6-86DC-503F65FCE8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3" name="Freeform 44">
              <a:extLst>
                <a:ext uri="{FF2B5EF4-FFF2-40B4-BE49-F238E27FC236}">
                  <a16:creationId xmlns="" xmlns:a16="http://schemas.microsoft.com/office/drawing/2014/main" id="{6559431D-1886-4AE0-9B87-9AD2ECAB84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5">
              <a:extLst>
                <a:ext uri="{FF2B5EF4-FFF2-40B4-BE49-F238E27FC236}">
                  <a16:creationId xmlns="" xmlns:a16="http://schemas.microsoft.com/office/drawing/2014/main" id="{373850A5-B04A-4FCD-9E73-EE322167F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6">
              <a:extLst>
                <a:ext uri="{FF2B5EF4-FFF2-40B4-BE49-F238E27FC236}">
                  <a16:creationId xmlns="" xmlns:a16="http://schemas.microsoft.com/office/drawing/2014/main" id="{82C18C67-80FA-4738-AA53-0AF2419F98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7">
              <a:extLst>
                <a:ext uri="{FF2B5EF4-FFF2-40B4-BE49-F238E27FC236}">
                  <a16:creationId xmlns="" xmlns:a16="http://schemas.microsoft.com/office/drawing/2014/main" id="{48543B1A-8BF5-4C63-8404-41B2EA70B3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="" xmlns:a16="http://schemas.microsoft.com/office/drawing/2014/main" id="{92DF5096-E051-498C-A3ED-CBA77A813A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215C9C93-60AF-4A7A-AFF7-52D5AB116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pl-PL" sz="4000" dirty="0">
                <a:solidFill>
                  <a:srgbClr val="FFFFFF"/>
                </a:solidFill>
                <a:latin typeface="+mn-lt"/>
              </a:rPr>
              <a:t>Co to jest </a:t>
            </a:r>
            <a:r>
              <a:rPr lang="pl-PL" sz="4000" dirty="0" smtClean="0">
                <a:solidFill>
                  <a:srgbClr val="FFFFFF"/>
                </a:solidFill>
                <a:latin typeface="+mn-lt"/>
              </a:rPr>
              <a:t>Dzień </a:t>
            </a:r>
            <a:r>
              <a:rPr lang="pl-PL" sz="4000" dirty="0">
                <a:solidFill>
                  <a:srgbClr val="FFFFFF"/>
                </a:solidFill>
                <a:latin typeface="+mn-lt"/>
              </a:rPr>
              <a:t>E</a:t>
            </a:r>
            <a:r>
              <a:rPr lang="pl-PL" sz="4000" dirty="0" smtClean="0">
                <a:solidFill>
                  <a:srgbClr val="FFFFFF"/>
                </a:solidFill>
                <a:latin typeface="+mn-lt"/>
              </a:rPr>
              <a:t>dukacji </a:t>
            </a:r>
            <a:r>
              <a:rPr lang="pl-PL" sz="4000" dirty="0">
                <a:solidFill>
                  <a:srgbClr val="FFFFFF"/>
                </a:solidFill>
                <a:latin typeface="+mn-lt"/>
              </a:rPr>
              <a:t>N</a:t>
            </a:r>
            <a:r>
              <a:rPr lang="pl-PL" sz="4000" dirty="0" smtClean="0">
                <a:solidFill>
                  <a:srgbClr val="FFFFFF"/>
                </a:solidFill>
                <a:latin typeface="+mn-lt"/>
              </a:rPr>
              <a:t>arodowej</a:t>
            </a:r>
            <a:r>
              <a:rPr lang="pl-PL" sz="4000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8C69EBED-E510-45D9-989D-50A7976331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0704" y="2815771"/>
            <a:ext cx="3617359" cy="3483429"/>
          </a:xfrm>
        </p:spPr>
        <p:txBody>
          <a:bodyPr>
            <a:noAutofit/>
          </a:bodyPr>
          <a:lstStyle/>
          <a:p>
            <a:r>
              <a:rPr lang="pl-PL" sz="2000" dirty="0"/>
              <a:t>Dzień Edukacji Narodowej – polskie święto oświaty i szkolnictwa wyższego ustanowione 27 kwietnia 1972 roku, określone ustawą – </a:t>
            </a:r>
            <a:r>
              <a:rPr lang="pl-PL" sz="2000" i="1" dirty="0"/>
              <a:t>Karta praw i obowiązków nauczyciela </a:t>
            </a:r>
            <a:r>
              <a:rPr lang="pl-PL" sz="2000" dirty="0"/>
              <a:t>jako Dzień Nauczyciela. Od 1982 roku na mocy ustawy </a:t>
            </a:r>
            <a:r>
              <a:rPr lang="pl-PL" sz="2000" dirty="0" smtClean="0"/>
              <a:t>- </a:t>
            </a:r>
            <a:r>
              <a:rPr lang="pl-PL" sz="2000" i="1" dirty="0" smtClean="0"/>
              <a:t>Karta </a:t>
            </a:r>
            <a:r>
              <a:rPr lang="pl-PL" sz="2000" i="1" dirty="0"/>
              <a:t>Nauczyciela </a:t>
            </a:r>
            <a:r>
              <a:rPr lang="pl-PL" sz="2000" dirty="0"/>
              <a:t>obchodzone jako Dzień Edukacji Narodowej.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="" xmlns:a16="http://schemas.microsoft.com/office/drawing/2014/main" id="{4D29EAAF-53CC-4AA2-BB01-DA0AC0DFE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31" r="2070" b="1"/>
          <a:stretch/>
        </p:blipFill>
        <p:spPr>
          <a:xfrm>
            <a:off x="6098892" y="2492376"/>
            <a:ext cx="4802404" cy="35633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25564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F4C0B10B-D2C4-4A54-AFAD-3D27DF88BB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B6BADB90-C74B-40D6-86DC-503F65FCE8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3" name="Freeform 44">
              <a:extLst>
                <a:ext uri="{FF2B5EF4-FFF2-40B4-BE49-F238E27FC236}">
                  <a16:creationId xmlns="" xmlns:a16="http://schemas.microsoft.com/office/drawing/2014/main" id="{6559431D-1886-4AE0-9B87-9AD2ECAB84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5">
              <a:extLst>
                <a:ext uri="{FF2B5EF4-FFF2-40B4-BE49-F238E27FC236}">
                  <a16:creationId xmlns="" xmlns:a16="http://schemas.microsoft.com/office/drawing/2014/main" id="{373850A5-B04A-4FCD-9E73-EE322167F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6">
              <a:extLst>
                <a:ext uri="{FF2B5EF4-FFF2-40B4-BE49-F238E27FC236}">
                  <a16:creationId xmlns="" xmlns:a16="http://schemas.microsoft.com/office/drawing/2014/main" id="{82C18C67-80FA-4738-AA53-0AF2419F98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7">
              <a:extLst>
                <a:ext uri="{FF2B5EF4-FFF2-40B4-BE49-F238E27FC236}">
                  <a16:creationId xmlns="" xmlns:a16="http://schemas.microsoft.com/office/drawing/2014/main" id="{48543B1A-8BF5-4C63-8404-41B2EA70B3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="" xmlns:a16="http://schemas.microsoft.com/office/drawing/2014/main" id="{92DF5096-E051-498C-A3ED-CBA77A813A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61AB6BA8-BEAF-4E7B-9629-873F5BC97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pl-PL" sz="4000" dirty="0">
                <a:solidFill>
                  <a:srgbClr val="FFFFFF"/>
                </a:solidFill>
                <a:latin typeface="+mn-lt"/>
              </a:rPr>
              <a:t>Znaczenie Dnia Nauczyciela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5590F8D1-FF22-40E8-A6B6-EE70A907B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>
            <a:normAutofit/>
          </a:bodyPr>
          <a:lstStyle/>
          <a:p>
            <a:r>
              <a:rPr lang="pl-PL" sz="2200" dirty="0" smtClean="0"/>
              <a:t>Dzień Nauczyciela </a:t>
            </a:r>
            <a:r>
              <a:rPr lang="pl-PL" sz="2200" dirty="0" smtClean="0"/>
              <a:t>upamiętnia rocznicę </a:t>
            </a:r>
            <a:r>
              <a:rPr lang="pl-PL" sz="2200" dirty="0" smtClean="0"/>
              <a:t>powstania Komisji Edukacji Narodowej, która została utworzona z inicjatywy króla Stanisława Augusta Poniatowskiego i zrealizowana przez Sejm Rozbiorowy w dniu 14 października 1773 </a:t>
            </a:r>
            <a:r>
              <a:rPr lang="pl-PL" sz="2200" dirty="0" smtClean="0"/>
              <a:t>roku.</a:t>
            </a:r>
            <a:endParaRPr lang="pl-PL" sz="2200" dirty="0"/>
          </a:p>
        </p:txBody>
      </p:sp>
      <p:pic>
        <p:nvPicPr>
          <p:cNvPr id="5" name="Obraz 4" descr="Obraz zawierający rysunek&#10;&#10;Opis wygenerowany automatycznie">
            <a:extLst>
              <a:ext uri="{FF2B5EF4-FFF2-40B4-BE49-F238E27FC236}">
                <a16:creationId xmlns="" xmlns:a16="http://schemas.microsoft.com/office/drawing/2014/main" id="{9CF0BAF8-3031-45AB-9257-D6A484266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-1" b="939"/>
          <a:stretch/>
        </p:blipFill>
        <p:spPr>
          <a:xfrm>
            <a:off x="6098892" y="2492376"/>
            <a:ext cx="4802404" cy="35633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74117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own Arrow 7">
            <a:extLst>
              <a:ext uri="{FF2B5EF4-FFF2-40B4-BE49-F238E27FC236}">
                <a16:creationId xmlns="" xmlns:a16="http://schemas.microsoft.com/office/drawing/2014/main" id="{73DE2CFE-42F2-48F0-8706-5264E012B1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1288521" y="381403"/>
            <a:ext cx="2200313" cy="3342508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Symbol zastępczy zawartości 4" descr="Obraz zawierający mężczyzna, trzymający, siedzi, małe&#10;&#10;Opis wygenerowany automatycznie">
            <a:extLst>
              <a:ext uri="{FF2B5EF4-FFF2-40B4-BE49-F238E27FC236}">
                <a16:creationId xmlns="" xmlns:a16="http://schemas.microsoft.com/office/drawing/2014/main" id="{8BDC8BDE-5BE7-4C37-B41F-215FC0D9A6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900" y="1244600"/>
            <a:ext cx="6896100" cy="4216400"/>
          </a:xfrm>
        </p:spPr>
      </p:pic>
      <p:sp>
        <p:nvSpPr>
          <p:cNvPr id="19" name="pole tekstowe 5">
            <a:extLst>
              <a:ext uri="{FF2B5EF4-FFF2-40B4-BE49-F238E27FC236}">
                <a16:creationId xmlns="" xmlns:a16="http://schemas.microsoft.com/office/drawing/2014/main" id="{6B74CE00-679B-4C5B-985D-5E7AC6BC86CA}"/>
              </a:ext>
            </a:extLst>
          </p:cNvPr>
          <p:cNvSpPr txBox="1"/>
          <p:nvPr/>
        </p:nvSpPr>
        <p:spPr>
          <a:xfrm>
            <a:off x="4660900" y="5450114"/>
            <a:ext cx="6896100" cy="838200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pl-PL" sz="2400" dirty="0">
                <a:solidFill>
                  <a:srgbClr val="FFFFFF"/>
                </a:solidFill>
              </a:rPr>
              <a:t>Stanisław August Poniatowski</a:t>
            </a:r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E657C4D9-0AE4-4D0C-BF74-C84782A56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952" y="1204108"/>
            <a:ext cx="2669406" cy="1781175"/>
          </a:xfrm>
        </p:spPr>
        <p:txBody>
          <a:bodyPr>
            <a:normAutofit/>
          </a:bodyPr>
          <a:lstStyle/>
          <a:p>
            <a:r>
              <a:rPr lang="pl-PL" sz="2700">
                <a:solidFill>
                  <a:srgbClr val="FFFFFF"/>
                </a:solidFill>
              </a:rPr>
              <a:t>To on przyczynił się do powstania Dnia Edukacji Narodowej</a:t>
            </a:r>
          </a:p>
        </p:txBody>
      </p:sp>
    </p:spTree>
    <p:extLst>
      <p:ext uri="{BB962C8B-B14F-4D97-AF65-F5344CB8AC3E}">
        <p14:creationId xmlns="" xmlns:p14="http://schemas.microsoft.com/office/powerpoint/2010/main" val="1849591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827B839B-9ADE-406B-8590-F1CAEDED45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="" xmlns:a16="http://schemas.microsoft.com/office/drawing/2014/main" id="{CFE45BF0-46DB-408C-B5F7-7B11716805D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="" xmlns:a16="http://schemas.microsoft.com/office/drawing/2014/main" id="{2AEBC8F2-97B1-41B4-93F1-2D289E197F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="" xmlns:a16="http://schemas.microsoft.com/office/drawing/2014/main" id="{472E3A19-F5D5-48FC-BB9C-48C2F68F59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="" xmlns:a16="http://schemas.microsoft.com/office/drawing/2014/main" id="{7A62E32F-BB65-43A8-8EB5-92346890E54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14E91B64-9FCC-451E-AFB4-A827D6329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EF7EA167-E3A9-4276-9D2B-2B359CFA8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pl-PL" sz="4000">
                <a:solidFill>
                  <a:srgbClr val="FFFFFF"/>
                </a:solidFill>
                <a:latin typeface="Abadi" panose="020B0604020104020204" pitchFamily="34" charset="0"/>
              </a:rPr>
              <a:t>Rys historyczny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F8B05090-2915-4DE7-8010-27D8BBB80E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 lnSpcReduction="10000"/>
          </a:bodyPr>
          <a:lstStyle/>
          <a:p>
            <a:pPr algn="just"/>
            <a:r>
              <a:rPr lang="pl-PL" sz="2400" dirty="0"/>
              <a:t>Historia Dnia Nauczyciela w Polsce ma swoje początki w 1957 roku. Podczas Światowej Konferencji Nauczycielskiej w Warszawie ustalono, że dzień 20 listopada będzie Międzynarodowym Dniem Karty </a:t>
            </a:r>
            <a:r>
              <a:rPr lang="pl-PL" sz="2400" dirty="0" smtClean="0"/>
              <a:t>Nauczyciela                             </a:t>
            </a:r>
            <a:r>
              <a:rPr lang="pl-PL" sz="2400" dirty="0"/>
              <a:t>i świętem nauczycieli. Konferencja została zorganizowana przez Związek Nauczycielstwa Polskiego. Ustawa z dnia 27 kwietnia 1972 roku, zwana Kartą praw i obowiązków nauczyciela, wprowadziła Dzień Nauczyciela obchodzony w rocznicę powołania Komisji Edukacji </a:t>
            </a:r>
            <a:r>
              <a:rPr lang="pl-PL" sz="2400" dirty="0" smtClean="0"/>
              <a:t>Narodowej, czyli 14 października. </a:t>
            </a:r>
            <a:r>
              <a:rPr lang="pl-PL" sz="2400" dirty="0"/>
              <a:t>W 1982 roku Kartę praw i obowiązków nauczyciela zastąpiła Karta Nauczyciela, zmieniając nazwę święta na Dzień Edukacji Narodowej oraz wprowadzając </a:t>
            </a:r>
            <a:r>
              <a:rPr lang="pl-PL" sz="2400" dirty="0" smtClean="0"/>
              <a:t>przepis: </a:t>
            </a:r>
            <a:r>
              <a:rPr lang="pl-PL" sz="2400" i="1" dirty="0" smtClean="0"/>
              <a:t>Dzień </a:t>
            </a:r>
            <a:r>
              <a:rPr lang="pl-PL" sz="2400" i="1" dirty="0"/>
              <a:t>ten uznaje się za święto wszystkich pracowników </a:t>
            </a:r>
            <a:r>
              <a:rPr lang="pl-PL" sz="2400" i="1" dirty="0" smtClean="0"/>
              <a:t>oświaty. </a:t>
            </a:r>
            <a:endParaRPr lang="pl-PL" sz="2400" i="1" dirty="0"/>
          </a:p>
        </p:txBody>
      </p:sp>
    </p:spTree>
    <p:extLst>
      <p:ext uri="{BB962C8B-B14F-4D97-AF65-F5344CB8AC3E}">
        <p14:creationId xmlns="" xmlns:p14="http://schemas.microsoft.com/office/powerpoint/2010/main" val="173634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827B839B-9ADE-406B-8590-F1CAEDED45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="" xmlns:a16="http://schemas.microsoft.com/office/drawing/2014/main" id="{CFE45BF0-46DB-408C-B5F7-7B11716805D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="" xmlns:a16="http://schemas.microsoft.com/office/drawing/2014/main" id="{2AEBC8F2-97B1-41B4-93F1-2D289E197F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="" xmlns:a16="http://schemas.microsoft.com/office/drawing/2014/main" id="{472E3A19-F5D5-48FC-BB9C-48C2F68F59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="" xmlns:a16="http://schemas.microsoft.com/office/drawing/2014/main" id="{7A62E32F-BB65-43A8-8EB5-92346890E54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14E91B64-9FCC-451E-AFB4-A827D6329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4D0FECF6-EAB8-407D-B8F4-EF021EDFC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pl-PL" sz="4000" dirty="0" smtClean="0">
                <a:solidFill>
                  <a:srgbClr val="FFFFFF"/>
                </a:solidFill>
              </a:rPr>
              <a:t>Obchody święta w Polsce.</a:t>
            </a:r>
            <a:endParaRPr lang="pl-PL" sz="4000" dirty="0">
              <a:solidFill>
                <a:srgbClr val="FFFFFF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51062A5D-424E-4CDC-A416-80F7156B4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pPr algn="just"/>
            <a:r>
              <a:rPr lang="pl-PL" sz="2400" dirty="0" smtClean="0"/>
              <a:t>Dzień </a:t>
            </a:r>
            <a:r>
              <a:rPr lang="pl-PL" sz="2400" dirty="0" smtClean="0"/>
              <a:t>Edukacji Narodowej jest uroczyście obchodzony w instytucjach związanych z oświatą</a:t>
            </a:r>
            <a:r>
              <a:rPr lang="pl-PL" sz="2400" dirty="0" smtClean="0"/>
              <a:t>.</a:t>
            </a:r>
            <a:r>
              <a:rPr lang="pl-PL" sz="2400" dirty="0" smtClean="0"/>
              <a:t> </a:t>
            </a:r>
            <a:r>
              <a:rPr lang="pl-PL" sz="2400" dirty="0" smtClean="0"/>
              <a:t>W </a:t>
            </a:r>
            <a:r>
              <a:rPr lang="pl-PL" sz="2400" dirty="0" smtClean="0"/>
              <a:t>szkołach i innych placówkach oświatowych odbywają się zazwyczaj uroczyste akademie, przedstawienia i inne wydarzenia.</a:t>
            </a:r>
            <a:r>
              <a:rPr lang="pl-PL" sz="2400" dirty="0" smtClean="0"/>
              <a:t> Dzień Nauczyciela jest </a:t>
            </a:r>
            <a:r>
              <a:rPr lang="pl-PL" sz="2400" dirty="0" smtClean="0"/>
              <a:t>okazją do nagradzania wyróżniających się nauczycieli i pracowników niepedagogicznych. </a:t>
            </a:r>
            <a:r>
              <a:rPr lang="pl-PL" sz="2400" dirty="0" smtClean="0"/>
              <a:t>Minister Edukacji Narodowej wręcza </a:t>
            </a:r>
            <a:r>
              <a:rPr lang="pl-PL" sz="2400" dirty="0" smtClean="0"/>
              <a:t>nauczycielom złote, srebrne, brązowe </a:t>
            </a:r>
            <a:r>
              <a:rPr lang="pl-PL" sz="2400" dirty="0" smtClean="0"/>
              <a:t>Krzyże Zasługi, medale Komisji Edukacji Narodowej</a:t>
            </a:r>
            <a:r>
              <a:rPr lang="pl-PL" sz="2400" dirty="0" smtClean="0"/>
              <a:t> oraz nagrody Ministra Edukacji Narodowej za osiągnięcia </a:t>
            </a:r>
            <a:r>
              <a:rPr lang="pl-PL" sz="2400" dirty="0" smtClean="0"/>
              <a:t>dydaktyczno-wychowawcze. </a:t>
            </a:r>
            <a:r>
              <a:rPr lang="pl-PL" sz="2400" dirty="0" smtClean="0"/>
              <a:t>Odznaczenia </a:t>
            </a:r>
            <a:r>
              <a:rPr lang="pl-PL" sz="2400" dirty="0" smtClean="0"/>
              <a:t>                                 i </a:t>
            </a:r>
            <a:r>
              <a:rPr lang="pl-PL" sz="2400" dirty="0" smtClean="0"/>
              <a:t>wyróżnienia dla nauczycieli wręczane są przez </a:t>
            </a:r>
            <a:r>
              <a:rPr lang="pl-PL" sz="2400" dirty="0" smtClean="0"/>
              <a:t>kuratorów oświaty, </a:t>
            </a:r>
            <a:r>
              <a:rPr lang="pl-PL" sz="2400" dirty="0" smtClean="0"/>
              <a:t>władze samorządowe oraz dyrektorów szkół na uroczystych galach.</a:t>
            </a:r>
            <a:endParaRPr lang="pl-PL" sz="2400" dirty="0"/>
          </a:p>
        </p:txBody>
      </p:sp>
    </p:spTree>
    <p:extLst>
      <p:ext uri="{BB962C8B-B14F-4D97-AF65-F5344CB8AC3E}">
        <p14:creationId xmlns="" xmlns:p14="http://schemas.microsoft.com/office/powerpoint/2010/main" val="4101619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8">
            <a:extLst>
              <a:ext uri="{FF2B5EF4-FFF2-40B4-BE49-F238E27FC236}">
                <a16:creationId xmlns="" xmlns:a16="http://schemas.microsoft.com/office/drawing/2014/main" id="{49CD2D09-B1BB-4DF5-9E1C-3D21B21EDE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5920431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0">
            <a:extLst>
              <a:ext uri="{FF2B5EF4-FFF2-40B4-BE49-F238E27FC236}">
                <a16:creationId xmlns="" xmlns:a16="http://schemas.microsoft.com/office/drawing/2014/main" id="{83355637-BA71-4F63-94C9-E77BF81BDF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="" xmlns:a16="http://schemas.microsoft.com/office/drawing/2014/main" id="{CB72C55B-77FE-4BBD-AC65-AF867848D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pl-PL" sz="3400">
                <a:solidFill>
                  <a:srgbClr val="000000"/>
                </a:solidFill>
              </a:rPr>
              <a:t>Dzień Edukacji Narodowej: dzień wolny?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2F979BAC-C619-4F96-9FCD-BEBAFE681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997" y="2402769"/>
            <a:ext cx="4648746" cy="2114802"/>
          </a:xfrm>
        </p:spPr>
        <p:txBody>
          <a:bodyPr anchor="ctr">
            <a:normAutofit/>
          </a:bodyPr>
          <a:lstStyle/>
          <a:p>
            <a:r>
              <a:rPr lang="pl-PL" sz="2000" dirty="0">
                <a:solidFill>
                  <a:srgbClr val="000000"/>
                </a:solidFill>
              </a:rPr>
              <a:t>Dzień Edukacji Narodowej jest dniem wolnym od zajęć lekcyjnych. </a:t>
            </a:r>
            <a:r>
              <a:rPr lang="pl-PL" sz="2000" dirty="0" smtClean="0">
                <a:solidFill>
                  <a:srgbClr val="000000"/>
                </a:solidFill>
              </a:rPr>
              <a:t>W </a:t>
            </a:r>
            <a:r>
              <a:rPr lang="pl-PL" sz="2000" dirty="0">
                <a:solidFill>
                  <a:srgbClr val="000000"/>
                </a:solidFill>
              </a:rPr>
              <a:t>tym roku 14 października wypada w środę.</a:t>
            </a:r>
          </a:p>
        </p:txBody>
      </p:sp>
      <p:sp>
        <p:nvSpPr>
          <p:cNvPr id="19" name="Freeform 49">
            <a:extLst>
              <a:ext uri="{FF2B5EF4-FFF2-40B4-BE49-F238E27FC236}">
                <a16:creationId xmlns="" xmlns:a16="http://schemas.microsoft.com/office/drawing/2014/main" id="{967C29FE-FD32-4AFB-AD20-DBDF5864B2D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6713915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146" name="AutoShape 2" descr="Kiedy wziąć urlop, by mieć dłuższe wakacje? Kalendarz dni wolnych 2020 -  Expressilustrowany.p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" name="Obraz 8" descr="Niedziele handlowe 2020 kalendarz - zmiany w zakazie handlu. Sprawdź, które  niedziele są wolne od handlu w 2020 roku [PDF] - Polskatimes.pl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2477" y="1712068"/>
            <a:ext cx="4779523" cy="401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85641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FAFB260E-EB43-43F8-BA41-4D472E329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4" y="1524000"/>
            <a:ext cx="3938954" cy="4699820"/>
          </a:xfrm>
        </p:spPr>
        <p:txBody>
          <a:bodyPr anchor="ctr">
            <a:normAutofit/>
          </a:bodyPr>
          <a:lstStyle/>
          <a:p>
            <a:pPr algn="ctr">
              <a:buNone/>
            </a:pPr>
            <a:r>
              <a:rPr lang="pl-PL" sz="2000" dirty="0" smtClean="0">
                <a:latin typeface="Script MT Bold" pitchFamily="66" charset="0"/>
                <a:cs typeface="Arabic Typesetting" pitchFamily="66" charset="-78"/>
              </a:rPr>
              <a:t>„Wykształcenie to dobro,                               którego nic nie jest w stanie nas pozbawić”</a:t>
            </a:r>
          </a:p>
          <a:p>
            <a:pPr algn="just">
              <a:buNone/>
            </a:pPr>
            <a:r>
              <a:rPr lang="pl-PL" sz="1800" dirty="0" smtClean="0">
                <a:latin typeface="Baskerville Old Face" pitchFamily="18" charset="0"/>
              </a:rPr>
              <a:t>    W podziękowaniu za trudną pracę                            i wskazanie właściwej drogi, Pani Dyrektor, wszystkim nauczycielom                          i </a:t>
            </a:r>
            <a:r>
              <a:rPr lang="pl-PL" sz="1800" dirty="0">
                <a:latin typeface="Baskerville Old Face" pitchFamily="18" charset="0"/>
              </a:rPr>
              <a:t>wychowawcom oraz pracownikom </a:t>
            </a:r>
            <a:r>
              <a:rPr lang="pl-PL" sz="1800" dirty="0" smtClean="0">
                <a:latin typeface="Baskerville Old Face" pitchFamily="18" charset="0"/>
              </a:rPr>
              <a:t>szkoły życzymy dużo wytrwałości, sukcesów zawodowych, </a:t>
            </a:r>
            <a:r>
              <a:rPr lang="pl-PL" sz="1800" dirty="0">
                <a:latin typeface="Baskerville Old Face" pitchFamily="18" charset="0"/>
              </a:rPr>
              <a:t>zrealizowania planów i spełnienia marzeń</a:t>
            </a:r>
            <a:r>
              <a:rPr lang="pl-PL" sz="1800" dirty="0" smtClean="0">
                <a:latin typeface="Baskerville Old Face" pitchFamily="18" charset="0"/>
              </a:rPr>
              <a:t>. Życzymy również dużo zdrowia</a:t>
            </a:r>
            <a:r>
              <a:rPr lang="pl-PL" sz="1800" dirty="0">
                <a:latin typeface="Baskerville Old Face" pitchFamily="18" charset="0"/>
              </a:rPr>
              <a:t>, </a:t>
            </a:r>
            <a:r>
              <a:rPr lang="pl-PL" sz="1800" dirty="0" smtClean="0">
                <a:latin typeface="Baskerville Old Face" pitchFamily="18" charset="0"/>
              </a:rPr>
              <a:t>pomyślności, szczęścia </a:t>
            </a:r>
            <a:r>
              <a:rPr lang="pl-PL" sz="1800" dirty="0">
                <a:latin typeface="Baskerville Old Face" pitchFamily="18" charset="0"/>
              </a:rPr>
              <a:t>w życiu osobistym</a:t>
            </a:r>
            <a:r>
              <a:rPr lang="pl-PL" sz="1800" dirty="0" smtClean="0">
                <a:latin typeface="Baskerville Old Face" pitchFamily="18" charset="0"/>
              </a:rPr>
              <a:t>.</a:t>
            </a:r>
          </a:p>
          <a:p>
            <a:pPr algn="r">
              <a:buNone/>
            </a:pPr>
            <a:r>
              <a:rPr lang="pl-PL" sz="1800" dirty="0" smtClean="0">
                <a:latin typeface="Baskerville Old Face" pitchFamily="18" charset="0"/>
              </a:rPr>
              <a:t>Uczniowie</a:t>
            </a:r>
            <a:endParaRPr lang="pl-PL" sz="1800" dirty="0">
              <a:latin typeface="Baskerville Old Face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E39A796-BE83-48B1-B33F-35C4A32AAB5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9">
            <a:extLst>
              <a:ext uri="{FF2B5EF4-FFF2-40B4-BE49-F238E27FC236}">
                <a16:creationId xmlns="" xmlns:a16="http://schemas.microsoft.com/office/drawing/2014/main" id="{72F84B47-E267-4194-8194-831DB7B5547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0" name="AutoShape 2" descr="14 października - Dzień Edukacji Narodowej - Przedszkole Na Med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052" name="AutoShape 4" descr="Ośrodek Rozwoju Polskiej Edukacji za Granicą - 14 października - Dzień  Edukacji Narodowej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054" name="AutoShape 6" descr="Ośrodek Rozwoju Polskiej Edukacji za Granicą - 14 października - Dzień  Edukacji Narodowej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056" name="AutoShape 8" descr="Ośrodek Rozwoju Polskiej Edukacji za Granicą - 14 października - Dzień  Edukacji Narodowej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058" name="AutoShape 10" descr="Ośrodek Rozwoju Polskiej Edukacji za Granicą - 14 października - Dzień  Edukacji Narodowej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3" name="Obraz 12" descr="Istebna, Trójwieś, Beskidy :: Istebna, Jaworzynka, Koniaków :: Oficjalny  Serwis Internetowy Gminy Istebna ::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1448" y="788276"/>
            <a:ext cx="6274675" cy="5186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az 13" descr="Dzień Edukacji Narodowej - Urząd Miejski w Nowogrodzi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59086" cy="17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43778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https://scontent.fwaw8-1.fna.fbcdn.net/v/t1.15752-0/p280x280/121605944_3185014428291824_5281815282830716533_n.jpg?_nc_cat=101&amp;_nc_sid=ae9488&amp;_nc_ohc=UN4ZvN2amqkAX_cH6_i&amp;_nc_ht=scontent.fwaw8-1.fna&amp;tp=6&amp;oh=ff8a76004be04bc31294ed0ae30bc52b&amp;oe=5FB50E85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1DFDFF9FBDD0E47834AA3F9530FC740" ma:contentTypeVersion="0" ma:contentTypeDescription="Utwórz nowy dokument." ma:contentTypeScope="" ma:versionID="5e4f0e1b34e2956deaaae7e85aed54c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5232543cc9a2134f41a2b668088ce5ec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1F144C6-85DB-4898-B1E3-F2C6FE284448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D461655-548D-46C3-B8F0-EDC1277178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3A22D66-84A5-42A6-973F-4204C2EF0A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313</Words>
  <Application>Microsoft Office PowerPoint</Application>
  <PresentationFormat>Niestandardowy</PresentationFormat>
  <Paragraphs>16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DZIEŃ EDUKACJI NARODOWEJ</vt:lpstr>
      <vt:lpstr>Co to jest Dzień Edukacji Narodowej?</vt:lpstr>
      <vt:lpstr>Znaczenie Dnia Nauczyciela</vt:lpstr>
      <vt:lpstr>To on przyczynił się do powstania Dnia Edukacji Narodowej</vt:lpstr>
      <vt:lpstr>Rys historyczny</vt:lpstr>
      <vt:lpstr>Obchody święta w Polsce.</vt:lpstr>
      <vt:lpstr>Dzień Edukacji Narodowej: dzień wolny?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DZIEŃ EDUKACJI NARODOWEJ</dc:title>
  <dc:creator>Joanna Golat</dc:creator>
  <cp:lastModifiedBy>Szkola w Zaborowie</cp:lastModifiedBy>
  <cp:revision>29</cp:revision>
  <dcterms:created xsi:type="dcterms:W3CDTF">2020-10-10T18:46:42Z</dcterms:created>
  <dcterms:modified xsi:type="dcterms:W3CDTF">2020-10-20T21:24:46Z</dcterms:modified>
</cp:coreProperties>
</file>