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86" r:id="rId7"/>
    <p:sldId id="261" r:id="rId8"/>
    <p:sldId id="287" r:id="rId9"/>
    <p:sldId id="288" r:id="rId10"/>
    <p:sldId id="289" r:id="rId11"/>
    <p:sldId id="290" r:id="rId12"/>
    <p:sldId id="292" r:id="rId13"/>
    <p:sldId id="262" r:id="rId14"/>
    <p:sldId id="295" r:id="rId15"/>
    <p:sldId id="293" r:id="rId16"/>
    <p:sldId id="296" r:id="rId17"/>
    <p:sldId id="300" r:id="rId18"/>
    <p:sldId id="299" r:id="rId19"/>
    <p:sldId id="264" r:id="rId20"/>
    <p:sldId id="265" r:id="rId21"/>
    <p:sldId id="266" r:id="rId22"/>
    <p:sldId id="294" r:id="rId23"/>
    <p:sldId id="303" r:id="rId24"/>
    <p:sldId id="302" r:id="rId25"/>
    <p:sldId id="278" r:id="rId26"/>
    <p:sldId id="304" r:id="rId27"/>
    <p:sldId id="267" r:id="rId28"/>
    <p:sldId id="301" r:id="rId29"/>
    <p:sldId id="305" r:id="rId30"/>
    <p:sldId id="268" r:id="rId31"/>
    <p:sldId id="308" r:id="rId32"/>
    <p:sldId id="307" r:id="rId33"/>
    <p:sldId id="306" r:id="rId34"/>
    <p:sldId id="269" r:id="rId35"/>
    <p:sldId id="309" r:id="rId36"/>
    <p:sldId id="310" r:id="rId37"/>
    <p:sldId id="270" r:id="rId38"/>
    <p:sldId id="271" r:id="rId39"/>
    <p:sldId id="311" r:id="rId40"/>
    <p:sldId id="312" r:id="rId41"/>
    <p:sldId id="313" r:id="rId42"/>
    <p:sldId id="272" r:id="rId43"/>
    <p:sldId id="273" r:id="rId44"/>
    <p:sldId id="314" r:id="rId45"/>
    <p:sldId id="315" r:id="rId46"/>
    <p:sldId id="316" r:id="rId47"/>
    <p:sldId id="280" r:id="rId48"/>
    <p:sldId id="281" r:id="rId49"/>
    <p:sldId id="282" r:id="rId50"/>
    <p:sldId id="283" r:id="rId51"/>
    <p:sldId id="318" r:id="rId52"/>
    <p:sldId id="319" r:id="rId53"/>
    <p:sldId id="320" r:id="rId54"/>
    <p:sldId id="321" r:id="rId55"/>
    <p:sldId id="284" r:id="rId56"/>
    <p:sldId id="285" r:id="rId57"/>
    <p:sldId id="317" r:id="rId58"/>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24" autoAdjust="0"/>
  </p:normalViewPr>
  <p:slideViewPr>
    <p:cSldViewPr>
      <p:cViewPr>
        <p:scale>
          <a:sx n="50" d="100"/>
          <a:sy n="50" d="100"/>
        </p:scale>
        <p:origin x="-1950" y="-516"/>
      </p:cViewPr>
      <p:guideLst>
        <p:guide orient="horz" pos="2160"/>
        <p:guide pos="2880"/>
      </p:guideLst>
    </p:cSldViewPr>
  </p:slideViewPr>
  <p:outlineViewPr>
    <p:cViewPr>
      <p:scale>
        <a:sx n="33" d="100"/>
        <a:sy n="33" d="100"/>
      </p:scale>
      <p:origin x="0" y="402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10" name="Trójkąt prostokątny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ytuł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l-PL" smtClean="0"/>
              <a:t>Kliknij, aby edytować styl</a:t>
            </a:r>
            <a:endParaRPr kumimoji="0" lang="en-US"/>
          </a:p>
        </p:txBody>
      </p:sp>
      <p:sp>
        <p:nvSpPr>
          <p:cNvPr id="17" name="Podtytuł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smtClean="0"/>
              <a:t>Kliknij, aby edytować styl wzorca podtytułu</a:t>
            </a:r>
            <a:endParaRPr kumimoji="0" lang="en-US"/>
          </a:p>
        </p:txBody>
      </p:sp>
      <p:grpSp>
        <p:nvGrpSpPr>
          <p:cNvPr id="2" name="Grupa 1"/>
          <p:cNvGrpSpPr/>
          <p:nvPr/>
        </p:nvGrpSpPr>
        <p:grpSpPr>
          <a:xfrm>
            <a:off x="-3765" y="4953000"/>
            <a:ext cx="9147765" cy="1912088"/>
            <a:chOff x="-3765" y="4832896"/>
            <a:chExt cx="9147765" cy="2032192"/>
          </a:xfrm>
        </p:grpSpPr>
        <p:sp>
          <p:nvSpPr>
            <p:cNvPr id="7" name="Dowolny kształt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Dowolny kształt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Dowolny kształt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Łącznik prosty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Symbol zastępczy daty 29"/>
          <p:cNvSpPr>
            <a:spLocks noGrp="1"/>
          </p:cNvSpPr>
          <p:nvPr>
            <p:ph type="dt" sz="half" idx="10"/>
          </p:nvPr>
        </p:nvSpPr>
        <p:spPr/>
        <p:txBody>
          <a:bodyPr/>
          <a:lstStyle>
            <a:lvl1pPr>
              <a:defRPr>
                <a:solidFill>
                  <a:srgbClr val="FFFFFF"/>
                </a:solidFill>
              </a:defRPr>
            </a:lvl1pPr>
            <a:extLst/>
          </a:lstStyle>
          <a:p>
            <a:fld id="{E516FD5C-49F6-4C3E-9E44-0B027C5EF970}" type="datetimeFigureOut">
              <a:rPr lang="pl-PL" smtClean="0"/>
              <a:pPr/>
              <a:t>2019-04-05</a:t>
            </a:fld>
            <a:endParaRPr lang="pl-PL"/>
          </a:p>
        </p:txBody>
      </p:sp>
      <p:sp>
        <p:nvSpPr>
          <p:cNvPr id="19" name="Symbol zastępczy stopki 18"/>
          <p:cNvSpPr>
            <a:spLocks noGrp="1"/>
          </p:cNvSpPr>
          <p:nvPr>
            <p:ph type="ftr" sz="quarter" idx="11"/>
          </p:nvPr>
        </p:nvSpPr>
        <p:spPr/>
        <p:txBody>
          <a:bodyPr/>
          <a:lstStyle>
            <a:lvl1pPr>
              <a:defRPr>
                <a:solidFill>
                  <a:schemeClr val="accent1">
                    <a:tint val="20000"/>
                  </a:schemeClr>
                </a:solidFill>
              </a:defRPr>
            </a:lvl1pPr>
            <a:extLst/>
          </a:lstStyle>
          <a:p>
            <a:endParaRPr lang="pl-PL"/>
          </a:p>
        </p:txBody>
      </p:sp>
      <p:sp>
        <p:nvSpPr>
          <p:cNvPr id="27" name="Symbol zastępczy numeru slajdu 26"/>
          <p:cNvSpPr>
            <a:spLocks noGrp="1"/>
          </p:cNvSpPr>
          <p:nvPr>
            <p:ph type="sldNum" sz="quarter" idx="12"/>
          </p:nvPr>
        </p:nvSpPr>
        <p:spPr/>
        <p:txBody>
          <a:bodyPr/>
          <a:lstStyle>
            <a:lvl1pPr>
              <a:defRPr>
                <a:solidFill>
                  <a:srgbClr val="FFFFFF"/>
                </a:solidFill>
              </a:defRPr>
            </a:lvl1pPr>
            <a:extLst/>
          </a:lstStyle>
          <a:p>
            <a:fld id="{9C34547D-3BDC-4D4E-9FE1-E79A37CEED79}"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9C34547D-3BDC-4D4E-9FE1-E79A37CEED79}" type="slidenum">
              <a:rPr lang="pl-PL" smtClean="0"/>
              <a:pPr/>
              <a:t>‹#›</a:t>
            </a:fld>
            <a:endParaRPr lang="pl-PL"/>
          </a:p>
        </p:txBody>
      </p:sp>
      <p:sp>
        <p:nvSpPr>
          <p:cNvPr id="7" name="Tytuł 6"/>
          <p:cNvSpPr>
            <a:spLocks noGrp="1"/>
          </p:cNvSpPr>
          <p:nvPr>
            <p:ph type="title"/>
          </p:nvPr>
        </p:nvSpPr>
        <p:spPr/>
        <p:txBody>
          <a:bodyPr rtlCol="0"/>
          <a:lstStyle>
            <a:extLst/>
          </a:lstStyle>
          <a:p>
            <a:r>
              <a:rPr kumimoji="0" lang="pl-PL" smtClean="0"/>
              <a:t>Kliknij, aby edytować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smtClean="0"/>
              <a:t>Kliknij, aby edytować style wzorca tekstu</a:t>
            </a:r>
          </a:p>
        </p:txBody>
      </p:sp>
      <p:sp>
        <p:nvSpPr>
          <p:cNvPr id="4" name="Symbol zastępczy daty 3"/>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9C34547D-3BDC-4D4E-9FE1-E79A37CEED79}" type="slidenum">
              <a:rPr lang="pl-PL" smtClean="0"/>
              <a:pPr/>
              <a:t>‹#›</a:t>
            </a:fld>
            <a:endParaRPr lang="pl-PL"/>
          </a:p>
        </p:txBody>
      </p:sp>
      <p:sp>
        <p:nvSpPr>
          <p:cNvPr id="7" name="Pag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Pag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bg>
      <p:bgRef idx="1002">
        <a:schemeClr val="bg1"/>
      </p:bgRef>
    </p:bg>
    <p:spTree>
      <p:nvGrpSpPr>
        <p:cNvPr id="1" name=""/>
        <p:cNvGrpSpPr/>
        <p:nvPr/>
      </p:nvGrpSpPr>
      <p:grpSpPr>
        <a:xfrm>
          <a:off x="0" y="0"/>
          <a:ext cx="0" cy="0"/>
          <a:chOff x="0" y="0"/>
          <a:chExt cx="0" cy="0"/>
        </a:xfrm>
      </p:grpSpPr>
      <p:sp>
        <p:nvSpPr>
          <p:cNvPr id="3" name="Symbol zastępczy zawartości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9C34547D-3BDC-4D4E-9FE1-E79A37CEED79}" type="slidenum">
              <a:rPr lang="pl-PL" smtClean="0"/>
              <a:pPr/>
              <a:t>‹#›</a:t>
            </a:fld>
            <a:endParaRPr lang="pl-PL"/>
          </a:p>
        </p:txBody>
      </p:sp>
      <p:sp>
        <p:nvSpPr>
          <p:cNvPr id="8" name="Tytuł 7"/>
          <p:cNvSpPr>
            <a:spLocks noGrp="1"/>
          </p:cNvSpPr>
          <p:nvPr>
            <p:ph type="title"/>
          </p:nvPr>
        </p:nvSpPr>
        <p:spPr/>
        <p:txBody>
          <a:bodyPr rtlCol="0"/>
          <a:lstStyle>
            <a:extLst/>
          </a:lstStyle>
          <a:p>
            <a:r>
              <a:rPr kumimoji="0" lang="pl-PL" smtClean="0"/>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8229600" cy="1143000"/>
          </a:xfrm>
        </p:spPr>
        <p:txBody>
          <a:bodyPr anchor="ctr"/>
          <a:lstStyle>
            <a:lvl1pPr>
              <a:defRPr/>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8" name="Symbol zastępczy stopki 7"/>
          <p:cNvSpPr>
            <a:spLocks noGrp="1"/>
          </p:cNvSpPr>
          <p:nvPr>
            <p:ph type="ftr" sz="quarter" idx="11"/>
          </p:nvPr>
        </p:nvSpPr>
        <p:spPr/>
        <p:txBody>
          <a:bodyPr/>
          <a:lstStyle>
            <a:extLst/>
          </a:lstStyle>
          <a:p>
            <a:endParaRPr lang="pl-PL"/>
          </a:p>
        </p:txBody>
      </p:sp>
      <p:sp>
        <p:nvSpPr>
          <p:cNvPr id="9" name="Symbol zastępczy numeru slajdu 8"/>
          <p:cNvSpPr>
            <a:spLocks noGrp="1"/>
          </p:cNvSpPr>
          <p:nvPr>
            <p:ph type="sldNum" sz="quarter" idx="12"/>
          </p:nvPr>
        </p:nvSpPr>
        <p:spPr/>
        <p:txBody>
          <a:bodyPr/>
          <a:lstStyle>
            <a:extLst/>
          </a:lstStyle>
          <a:p>
            <a:fld id="{9C34547D-3BDC-4D4E-9FE1-E79A37CEED79}"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bg>
      <p:bgRef idx="1002">
        <a:schemeClr val="bg1"/>
      </p:bgRef>
    </p:bg>
    <p:spTree>
      <p:nvGrpSpPr>
        <p:cNvPr id="1" name=""/>
        <p:cNvGrpSpPr/>
        <p:nvPr/>
      </p:nvGrpSpPr>
      <p:grpSpPr>
        <a:xfrm>
          <a:off x="0" y="0"/>
          <a:ext cx="0" cy="0"/>
          <a:chOff x="0" y="0"/>
          <a:chExt cx="0" cy="0"/>
        </a:xfrm>
      </p:grpSpPr>
      <p:sp>
        <p:nvSpPr>
          <p:cNvPr id="3" name="Symbol zastępczy daty 2"/>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4" name="Symbol zastępczy stopki 3"/>
          <p:cNvSpPr>
            <a:spLocks noGrp="1"/>
          </p:cNvSpPr>
          <p:nvPr>
            <p:ph type="ftr" sz="quarter" idx="11"/>
          </p:nvPr>
        </p:nvSpPr>
        <p:spPr/>
        <p:txBody>
          <a:bodyPr/>
          <a:lstStyle>
            <a:extLst/>
          </a:lstStyle>
          <a:p>
            <a:endParaRPr lang="pl-PL"/>
          </a:p>
        </p:txBody>
      </p:sp>
      <p:sp>
        <p:nvSpPr>
          <p:cNvPr id="5" name="Symbol zastępczy numeru slajdu 4"/>
          <p:cNvSpPr>
            <a:spLocks noGrp="1"/>
          </p:cNvSpPr>
          <p:nvPr>
            <p:ph type="sldNum" sz="quarter" idx="12"/>
          </p:nvPr>
        </p:nvSpPr>
        <p:spPr/>
        <p:txBody>
          <a:bodyPr/>
          <a:lstStyle>
            <a:extLst/>
          </a:lstStyle>
          <a:p>
            <a:fld id="{9C34547D-3BDC-4D4E-9FE1-E79A37CEED79}" type="slidenum">
              <a:rPr lang="pl-PL" smtClean="0"/>
              <a:pPr/>
              <a:t>‹#›</a:t>
            </a:fld>
            <a:endParaRPr lang="pl-PL"/>
          </a:p>
        </p:txBody>
      </p:sp>
      <p:sp>
        <p:nvSpPr>
          <p:cNvPr id="6" name="Tytuł 5"/>
          <p:cNvSpPr>
            <a:spLocks noGrp="1"/>
          </p:cNvSpPr>
          <p:nvPr>
            <p:ph type="title"/>
          </p:nvPr>
        </p:nvSpPr>
        <p:spPr/>
        <p:txBody>
          <a:bodyPr rtlCol="0"/>
          <a:lstStyle>
            <a:extLst/>
          </a:lstStyle>
          <a:p>
            <a:r>
              <a:rPr kumimoji="0" lang="pl-PL" smtClean="0"/>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3" name="Symbol zastępczy stopki 2"/>
          <p:cNvSpPr>
            <a:spLocks noGrp="1"/>
          </p:cNvSpPr>
          <p:nvPr>
            <p:ph type="ftr" sz="quarter" idx="11"/>
          </p:nvPr>
        </p:nvSpPr>
        <p:spPr/>
        <p:txBody>
          <a:bodyPr/>
          <a:lstStyle>
            <a:extLst/>
          </a:lstStyle>
          <a:p>
            <a:endParaRPr lang="pl-PL"/>
          </a:p>
        </p:txBody>
      </p:sp>
      <p:sp>
        <p:nvSpPr>
          <p:cNvPr id="4" name="Symbol zastępczy numeru slajdu 3"/>
          <p:cNvSpPr>
            <a:spLocks noGrp="1"/>
          </p:cNvSpPr>
          <p:nvPr>
            <p:ph type="sldNum" sz="quarter" idx="12"/>
          </p:nvPr>
        </p:nvSpPr>
        <p:spPr/>
        <p:txBody>
          <a:bodyPr/>
          <a:lstStyle>
            <a:extLst/>
          </a:lstStyle>
          <a:p>
            <a:fld id="{9C34547D-3BDC-4D4E-9FE1-E79A37CEED79}"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l-PL" smtClean="0"/>
              <a:t>Kliknij, aby edytować styl</a:t>
            </a:r>
            <a:endParaRPr kumimoji="0" lang="en-US"/>
          </a:p>
        </p:txBody>
      </p:sp>
      <p:sp>
        <p:nvSpPr>
          <p:cNvPr id="3" name="Symbol zastępczy teks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a:xfrm>
            <a:off x="6727032" y="6407944"/>
            <a:ext cx="1920240" cy="365760"/>
          </a:xfrm>
        </p:spPr>
        <p:txBody>
          <a:bodyPr/>
          <a:lstStyle>
            <a:extLst/>
          </a:lstStyle>
          <a:p>
            <a:fld id="{E516FD5C-49F6-4C3E-9E44-0B027C5EF970}" type="datetimeFigureOut">
              <a:rPr lang="pl-PL" smtClean="0"/>
              <a:pPr/>
              <a:t>2019-04-05</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9C34547D-3BDC-4D4E-9FE1-E79A37CEED79}"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1"/>
      </p:bgRef>
    </p:bg>
    <p:spTree>
      <p:nvGrpSpPr>
        <p:cNvPr id="1" name=""/>
        <p:cNvGrpSpPr/>
        <p:nvPr/>
      </p:nvGrpSpPr>
      <p:grpSpPr>
        <a:xfrm>
          <a:off x="0" y="0"/>
          <a:ext cx="0" cy="0"/>
          <a:chOff x="0" y="0"/>
          <a:chExt cx="0" cy="0"/>
        </a:xfrm>
      </p:grpSpPr>
      <p:sp>
        <p:nvSpPr>
          <p:cNvPr id="4" name="Symbol zastępczy tekstu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l-PL" smtClean="0"/>
              <a:t>Kliknij, aby edytować style wzorca tekstu</a:t>
            </a:r>
          </a:p>
        </p:txBody>
      </p:sp>
      <p:sp>
        <p:nvSpPr>
          <p:cNvPr id="3" name="Symbol zastępczy obrazu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l-PL" smtClean="0"/>
              <a:t>Kliknij ikonę, aby dodać obraz</a:t>
            </a:r>
            <a:endParaRPr kumimoji="0" lang="en-US" dirty="0"/>
          </a:p>
        </p:txBody>
      </p:sp>
      <p:sp>
        <p:nvSpPr>
          <p:cNvPr id="5" name="Symbol zastępczy daty 4"/>
          <p:cNvSpPr>
            <a:spLocks noGrp="1"/>
          </p:cNvSpPr>
          <p:nvPr>
            <p:ph type="dt" sz="half" idx="10"/>
          </p:nvPr>
        </p:nvSpPr>
        <p:spPr/>
        <p:txBody>
          <a:bodyPr/>
          <a:lstStyle>
            <a:lvl1pPr>
              <a:defRPr>
                <a:solidFill>
                  <a:schemeClr val="tx1"/>
                </a:solidFill>
              </a:defRPr>
            </a:lvl1pPr>
            <a:extLst/>
          </a:lstStyle>
          <a:p>
            <a:fld id="{E516FD5C-49F6-4C3E-9E44-0B027C5EF970}" type="datetimeFigureOut">
              <a:rPr lang="pl-PL" smtClean="0"/>
              <a:pPr/>
              <a:t>2019-04-05</a:t>
            </a:fld>
            <a:endParaRPr lang="pl-PL"/>
          </a:p>
        </p:txBody>
      </p:sp>
      <p:sp>
        <p:nvSpPr>
          <p:cNvPr id="6" name="Symbol zastępczy stopki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pl-PL"/>
          </a:p>
        </p:txBody>
      </p:sp>
      <p:sp>
        <p:nvSpPr>
          <p:cNvPr id="7" name="Symbol zastępczy numeru slajdu 6"/>
          <p:cNvSpPr>
            <a:spLocks noGrp="1"/>
          </p:cNvSpPr>
          <p:nvPr>
            <p:ph type="sldNum" sz="quarter" idx="12"/>
          </p:nvPr>
        </p:nvSpPr>
        <p:spPr/>
        <p:txBody>
          <a:bodyPr/>
          <a:lstStyle>
            <a:lvl1pPr>
              <a:defRPr>
                <a:solidFill>
                  <a:schemeClr val="tx1"/>
                </a:solidFill>
              </a:defRPr>
            </a:lvl1pPr>
            <a:extLst/>
          </a:lstStyle>
          <a:p>
            <a:fld id="{9C34547D-3BDC-4D4E-9FE1-E79A37CEED79}" type="slidenum">
              <a:rPr lang="pl-PL" smtClean="0"/>
              <a:pPr/>
              <a:t>‹#›</a:t>
            </a:fld>
            <a:endParaRPr lang="pl-PL"/>
          </a:p>
        </p:txBody>
      </p:sp>
      <p:sp>
        <p:nvSpPr>
          <p:cNvPr id="2" name="Tytuł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l-PL" smtClean="0"/>
              <a:t>Kliknij, aby edytować styl</a:t>
            </a:r>
            <a:endParaRPr kumimoji="0" lang="en-US"/>
          </a:p>
        </p:txBody>
      </p:sp>
      <p:sp>
        <p:nvSpPr>
          <p:cNvPr id="8" name="Dowolny kształt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Dowolny kształt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ójkąt prostokątny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Łącznik prosty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ag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Pag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1481329"/>
            <a:ext cx="8229600" cy="4386071"/>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9C34547D-3BDC-4D4E-9FE1-E79A37CEED79}"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44013" y="274640"/>
            <a:ext cx="1777470" cy="5592761"/>
          </a:xfrm>
        </p:spPr>
        <p:txBody>
          <a:bodyPr vert="eaVert"/>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274641"/>
            <a:ext cx="6324600" cy="5592760"/>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E516FD5C-49F6-4C3E-9E44-0B027C5EF970}" type="datetimeFigureOut">
              <a:rPr lang="pl-PL" smtClean="0"/>
              <a:pPr/>
              <a:t>2019-04-05</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9C34547D-3BDC-4D4E-9FE1-E79A37CEED79}"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Dowolny kształt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Dowolny kształt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ójkąt prostokątny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Łącznik prosty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ymbol zastępczy tytuł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l-PL" smtClean="0"/>
              <a:t>Kliknij, aby edytować styl</a:t>
            </a:r>
            <a:endParaRPr kumimoji="0" lang="en-US"/>
          </a:p>
        </p:txBody>
      </p:sp>
      <p:sp>
        <p:nvSpPr>
          <p:cNvPr id="30" name="Symbol zastępczy tekstu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10" name="Symbol zastępczy daty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516FD5C-49F6-4C3E-9E44-0B027C5EF970}" type="datetimeFigureOut">
              <a:rPr lang="pl-PL" smtClean="0"/>
              <a:pPr/>
              <a:t>2019-04-05</a:t>
            </a:fld>
            <a:endParaRPr lang="pl-PL"/>
          </a:p>
        </p:txBody>
      </p:sp>
      <p:sp>
        <p:nvSpPr>
          <p:cNvPr id="22" name="Symbol zastępczy stopki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l-PL"/>
          </a:p>
        </p:txBody>
      </p:sp>
      <p:sp>
        <p:nvSpPr>
          <p:cNvPr id="18" name="Symbol zastępczy numeru slajd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C34547D-3BDC-4D4E-9FE1-E79A37CEED79}"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785786" y="1500174"/>
            <a:ext cx="7672414" cy="2786081"/>
          </a:xfrm>
        </p:spPr>
        <p:txBody>
          <a:bodyPr>
            <a:normAutofit/>
          </a:bodyPr>
          <a:lstStyle/>
          <a:p>
            <a:pPr algn="ctr"/>
            <a:r>
              <a:rPr lang="pl-PL" sz="3200" dirty="0" smtClean="0">
                <a:latin typeface="Times New Roman" pitchFamily="18" charset="0"/>
                <a:cs typeface="Times New Roman" pitchFamily="18" charset="0"/>
              </a:rPr>
              <a:t>Przepisy prawa w zakresie prowadzenia dokumentacji szkolnej.</a:t>
            </a:r>
            <a:endParaRPr lang="pl-PL" sz="32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1481329"/>
            <a:ext cx="8186766" cy="4448002"/>
          </a:xfrm>
        </p:spPr>
        <p:txBody>
          <a:bodyPr>
            <a:normAutofit fontScale="92500"/>
          </a:bodyPr>
          <a:lstStyle/>
          <a:p>
            <a:pPr algn="just"/>
            <a:r>
              <a:rPr lang="pl-PL" sz="3200" dirty="0">
                <a:latin typeface="Times New Roman" pitchFamily="18" charset="0"/>
                <a:cs typeface="Times New Roman" pitchFamily="18" charset="0"/>
              </a:rPr>
              <a:t>Zgodnie z założeniami ustawy o systemie oświaty, jak i ustawy Prawo oświatowe, podstawową działalnością szkoły jest realizowanie zadań związanych z jej głównymi funkcjami – dydaktyczną, wychowawczą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opiekuńczą. Dlatego też wszelkie działania związane z realizacją działań szkolnych muszą być odpowiednio zaewidencjonowane, czyli inaczej mówiąc, udokumentowane.</a:t>
            </a:r>
          </a:p>
          <a:p>
            <a:endParaRPr lang="pl-PL" sz="3200" dirty="0" smtClean="0">
              <a:latin typeface="Times New Roman" pitchFamily="18" charset="0"/>
              <a:cs typeface="Times New Roman" pitchFamily="18" charset="0"/>
            </a:endParaRPr>
          </a:p>
          <a:p>
            <a:pPr>
              <a:buNone/>
            </a:pPr>
            <a:endParaRPr lang="pl-PL" sz="32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p>
            <a:pPr algn="just"/>
            <a:r>
              <a:rPr lang="pl-PL" sz="3200" dirty="0">
                <a:latin typeface="Times New Roman" pitchFamily="18" charset="0"/>
                <a:cs typeface="Times New Roman" pitchFamily="18" charset="0"/>
              </a:rPr>
              <a:t>Kwestie prawidłowego prowadzenia dokumentacji szkolnej są dokładnie unormowane i ujednolicone w konkretnej regulacji prawnej. </a:t>
            </a:r>
            <a:r>
              <a:rPr lang="pl-PL" sz="3200" dirty="0" smtClean="0">
                <a:latin typeface="Times New Roman" pitchFamily="18" charset="0"/>
                <a:cs typeface="Times New Roman" pitchFamily="18" charset="0"/>
              </a:rPr>
              <a:t> </a:t>
            </a:r>
            <a:r>
              <a:rPr lang="pl-PL" sz="3200" dirty="0">
                <a:latin typeface="Times New Roman" pitchFamily="18" charset="0"/>
                <a:cs typeface="Times New Roman" pitchFamily="18" charset="0"/>
              </a:rPr>
              <a:t>Ostatnie zmiany pochodzą z </a:t>
            </a:r>
            <a:r>
              <a:rPr lang="pl-PL" sz="3200" dirty="0" smtClean="0">
                <a:latin typeface="Times New Roman" pitchFamily="18" charset="0"/>
                <a:cs typeface="Times New Roman" pitchFamily="18" charset="0"/>
              </a:rPr>
              <a:t>dnia 25sierpnia </a:t>
            </a:r>
            <a:r>
              <a:rPr lang="pl-PL" sz="3200" dirty="0">
                <a:latin typeface="Times New Roman" pitchFamily="18" charset="0"/>
                <a:cs typeface="Times New Roman" pitchFamily="18" charset="0"/>
              </a:rPr>
              <a:t>2017 roku</a:t>
            </a:r>
          </a:p>
          <a:p>
            <a:endParaRPr lang="pl-PL" sz="3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p>
            <a:pPr algn="just"/>
            <a:r>
              <a:rPr lang="pl-PL" sz="3200" dirty="0">
                <a:latin typeface="Times New Roman" pitchFamily="18" charset="0"/>
                <a:cs typeface="Times New Roman" pitchFamily="18" charset="0"/>
              </a:rPr>
              <a:t>Rozporządzenie określa sposób prowadzenia przez publiczne przedszkola, szkoły podstawowe i szkoły ponadpodstawowe, </a:t>
            </a:r>
            <a:r>
              <a:rPr lang="pl-PL" sz="3200" dirty="0" smtClean="0">
                <a:latin typeface="Times New Roman" pitchFamily="18" charset="0"/>
                <a:cs typeface="Times New Roman" pitchFamily="18" charset="0"/>
              </a:rPr>
              <a:t>         a </a:t>
            </a:r>
            <a:r>
              <a:rPr lang="pl-PL" sz="3200" dirty="0">
                <a:latin typeface="Times New Roman" pitchFamily="18" charset="0"/>
                <a:cs typeface="Times New Roman" pitchFamily="18" charset="0"/>
              </a:rPr>
              <a:t>także przez publiczne placówki, </a:t>
            </a:r>
            <a:r>
              <a:rPr lang="pl-PL" sz="3200" dirty="0" smtClean="0">
                <a:latin typeface="Times New Roman" pitchFamily="18" charset="0"/>
                <a:cs typeface="Times New Roman" pitchFamily="18" charset="0"/>
              </a:rPr>
              <a:t>zwane </a:t>
            </a:r>
            <a:r>
              <a:rPr lang="pl-PL" sz="3200" dirty="0">
                <a:latin typeface="Times New Roman" pitchFamily="18" charset="0"/>
                <a:cs typeface="Times New Roman" pitchFamily="18" charset="0"/>
              </a:rPr>
              <a:t>dalej "placówkami", dokumentacji przebiegu nauczania, działalności wychowawczej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opiekuńczej oraz rodzaje tej dokumentacji.</a:t>
            </a:r>
          </a:p>
          <a:p>
            <a:endParaRPr lang="pl-PL" sz="32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428604"/>
            <a:ext cx="8229600" cy="5578687"/>
          </a:xfrm>
        </p:spPr>
        <p:txBody>
          <a:bodyPr>
            <a:normAutofit/>
          </a:bodyPr>
          <a:lstStyle/>
          <a:p>
            <a:pPr>
              <a:buNone/>
            </a:pPr>
            <a:endParaRPr lang="pl-PL" sz="3200" dirty="0" smtClean="0">
              <a:latin typeface="Times New Roman" pitchFamily="18" charset="0"/>
              <a:cs typeface="Times New Roman" pitchFamily="18" charset="0"/>
            </a:endParaRPr>
          </a:p>
          <a:p>
            <a:pPr algn="just"/>
            <a:r>
              <a:rPr lang="pl-PL" sz="3200" dirty="0" smtClean="0">
                <a:latin typeface="Times New Roman" pitchFamily="18" charset="0"/>
                <a:cs typeface="Times New Roman" pitchFamily="18" charset="0"/>
              </a:rPr>
              <a:t>1) Przedszkole </a:t>
            </a:r>
            <a:r>
              <a:rPr lang="pl-PL" sz="3200" dirty="0">
                <a:latin typeface="Times New Roman" pitchFamily="18" charset="0"/>
                <a:cs typeface="Times New Roman" pitchFamily="18" charset="0"/>
              </a:rPr>
              <a:t>prowadzi dla każdego oddziału dziennik zajęć przedszkola, w którym dokumentuje się przebieg pracy wychowawczo-dydaktycznej z dziećmi </a:t>
            </a:r>
            <a:r>
              <a:rPr lang="pl-PL" sz="3200" dirty="0" smtClean="0">
                <a:latin typeface="Times New Roman" pitchFamily="18" charset="0"/>
                <a:cs typeface="Times New Roman" pitchFamily="18" charset="0"/>
              </a:rPr>
              <a:t>          w </a:t>
            </a:r>
            <a:r>
              <a:rPr lang="pl-PL" sz="3200" dirty="0">
                <a:latin typeface="Times New Roman" pitchFamily="18" charset="0"/>
                <a:cs typeface="Times New Roman" pitchFamily="18" charset="0"/>
              </a:rPr>
              <a:t>danym roku szkolnym</a:t>
            </a:r>
            <a:r>
              <a:rPr lang="pl-PL" sz="3200" dirty="0" smtClean="0">
                <a:latin typeface="Times New Roman" pitchFamily="18" charset="0"/>
                <a:cs typeface="Times New Roman" pitchFamily="18" charset="0"/>
              </a:rPr>
              <a:t>.</a:t>
            </a:r>
          </a:p>
        </p:txBody>
      </p:sp>
      <p:sp>
        <p:nvSpPr>
          <p:cNvPr id="2" name="Tytuł 1"/>
          <p:cNvSpPr>
            <a:spLocks noGrp="1"/>
          </p:cNvSpPr>
          <p:nvPr>
            <p:ph type="title"/>
          </p:nvPr>
        </p:nvSpPr>
        <p:spPr>
          <a:xfrm>
            <a:off x="285720" y="357166"/>
            <a:ext cx="8229600" cy="71438"/>
          </a:xfrm>
        </p:spPr>
        <p:txBody>
          <a:bodyPr>
            <a:normAutofit fontScale="90000"/>
          </a:bodyPr>
          <a:lstStyle/>
          <a:p>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endParaRPr lang="pl-PL" sz="32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0"/>
            <a:ext cx="8401080" cy="6007291"/>
          </a:xfrm>
        </p:spPr>
        <p:txBody>
          <a:bodyPr>
            <a:noAutofit/>
          </a:bodyPr>
          <a:lstStyle/>
          <a:p>
            <a:pPr>
              <a:buNone/>
            </a:pPr>
            <a:endParaRPr lang="pl-PL" sz="3200" dirty="0" smtClean="0">
              <a:latin typeface="Times New Roman" pitchFamily="18" charset="0"/>
              <a:cs typeface="Times New Roman" pitchFamily="18" charset="0"/>
            </a:endParaRPr>
          </a:p>
          <a:p>
            <a:pPr algn="just"/>
            <a:r>
              <a:rPr lang="pl-PL" sz="3200" dirty="0" smtClean="0">
                <a:latin typeface="Times New Roman" pitchFamily="18" charset="0"/>
                <a:cs typeface="Times New Roman" pitchFamily="18" charset="0"/>
              </a:rPr>
              <a:t>2) Do dziennika zajęć przedszkola wpisuje się w porządku alfabetycznym nazwiska i imiona dzieci, daty i miejsca urodzenia oraz adresy ich zamieszkania, imiona i nazwiska rodziców oraz adresy ich zamieszkania, jeżeli są różne od adresu zamieszkania dziecka, adresy poczty elektronicznej rodziców i numery ich telefonów, jeżeli je posiadają, oraz tematy przeprowadzonych zajęć, a także godziny przyprowadzania i odbierania dziecka </a:t>
            </a:r>
            <a:r>
              <a:rPr lang="pl-PL" sz="3200" dirty="0" smtClean="0">
                <a:latin typeface="Times New Roman" pitchFamily="18" charset="0"/>
                <a:cs typeface="Times New Roman" pitchFamily="18" charset="0"/>
              </a:rPr>
              <a:t>               z </a:t>
            </a:r>
            <a:r>
              <a:rPr lang="pl-PL" sz="3200" dirty="0" smtClean="0">
                <a:latin typeface="Times New Roman" pitchFamily="18" charset="0"/>
                <a:cs typeface="Times New Roman" pitchFamily="18" charset="0"/>
              </a:rPr>
              <a:t>przedszkola. </a:t>
            </a:r>
            <a:endParaRPr lang="pl-PL" sz="3200" dirty="0">
              <a:latin typeface="Times New Roman" pitchFamily="18" charset="0"/>
              <a:cs typeface="Times New Roman" pitchFamily="18" charset="0"/>
            </a:endParaRPr>
          </a:p>
        </p:txBody>
      </p:sp>
      <p:sp>
        <p:nvSpPr>
          <p:cNvPr id="2" name="Tytuł 1"/>
          <p:cNvSpPr>
            <a:spLocks noGrp="1"/>
          </p:cNvSpPr>
          <p:nvPr>
            <p:ph type="title"/>
          </p:nvPr>
        </p:nvSpPr>
        <p:spPr>
          <a:xfrm>
            <a:off x="285720" y="357166"/>
            <a:ext cx="8229600" cy="71438"/>
          </a:xfrm>
        </p:spPr>
        <p:txBody>
          <a:bodyPr>
            <a:normAutofit fontScale="90000"/>
          </a:bodyPr>
          <a:lstStyle/>
          <a:p>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r>
              <a:rPr lang="pl-PL" sz="3200" dirty="0" smtClean="0">
                <a:latin typeface="Times New Roman" pitchFamily="18" charset="0"/>
                <a:cs typeface="Times New Roman" pitchFamily="18" charset="0"/>
              </a:rPr>
              <a:t/>
            </a:r>
            <a:br>
              <a:rPr lang="pl-PL" sz="3200" dirty="0" smtClean="0">
                <a:latin typeface="Times New Roman" pitchFamily="18" charset="0"/>
                <a:cs typeface="Times New Roman" pitchFamily="18" charset="0"/>
              </a:rPr>
            </a:br>
            <a:endParaRPr lang="pl-PL" sz="32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0" y="0"/>
            <a:ext cx="9144000" cy="6858000"/>
          </a:xfrm>
        </p:spPr>
        <p:txBody>
          <a:bodyPr>
            <a:normAutofit/>
          </a:bodyPr>
          <a:lstStyle/>
          <a:p>
            <a:pPr>
              <a:buNone/>
            </a:pPr>
            <a:endParaRPr lang="pl-PL" sz="3200" dirty="0">
              <a:latin typeface="Times New Roman" pitchFamily="18" charset="0"/>
              <a:cs typeface="Times New Roman" pitchFamily="18" charset="0"/>
            </a:endParaRPr>
          </a:p>
          <a:p>
            <a:endParaRPr lang="pl-PL" sz="3200" dirty="0">
              <a:latin typeface="Times New Roman" pitchFamily="18" charset="0"/>
              <a:cs typeface="Times New Roman" pitchFamily="18" charset="0"/>
            </a:endParaRPr>
          </a:p>
        </p:txBody>
      </p:sp>
      <p:sp>
        <p:nvSpPr>
          <p:cNvPr id="2" name="Tytuł 1"/>
          <p:cNvSpPr>
            <a:spLocks noGrp="1"/>
          </p:cNvSpPr>
          <p:nvPr>
            <p:ph type="title"/>
          </p:nvPr>
        </p:nvSpPr>
        <p:spPr>
          <a:xfrm>
            <a:off x="457200" y="0"/>
            <a:ext cx="8229600" cy="6000768"/>
          </a:xfrm>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
        <p:nvSpPr>
          <p:cNvPr id="4" name="Prostokąt 3"/>
          <p:cNvSpPr/>
          <p:nvPr/>
        </p:nvSpPr>
        <p:spPr>
          <a:xfrm>
            <a:off x="428596" y="214290"/>
            <a:ext cx="8429684" cy="2554545"/>
          </a:xfrm>
          <a:prstGeom prst="rect">
            <a:avLst/>
          </a:prstGeom>
        </p:spPr>
        <p:txBody>
          <a:bodyPr wrap="square">
            <a:spAutoFit/>
          </a:bodyPr>
          <a:lstStyle/>
          <a:p>
            <a:endParaRPr lang="pl-PL" sz="3200" dirty="0" smtClean="0">
              <a:latin typeface="Times New Roman" pitchFamily="18" charset="0"/>
              <a:cs typeface="Times New Roman" pitchFamily="18" charset="0"/>
            </a:endParaRPr>
          </a:p>
          <a:p>
            <a:pPr algn="just"/>
            <a:r>
              <a:rPr lang="pl-PL" sz="3200" dirty="0" smtClean="0">
                <a:latin typeface="Times New Roman" pitchFamily="18" charset="0"/>
                <a:cs typeface="Times New Roman" pitchFamily="18" charset="0"/>
              </a:rPr>
              <a:t>1) Szkoła podstawowa prowadzi księgę ewidencji dzieci podlegających obowiązkowi rocznego przygotowania przedszkolnego i obowiązkowi szkolnemu zamieszkałych w obwodzie szkoły.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4294967295"/>
          </p:nvPr>
        </p:nvSpPr>
        <p:spPr>
          <a:xfrm>
            <a:off x="357158" y="214290"/>
            <a:ext cx="8643998" cy="6643710"/>
          </a:xfrm>
        </p:spPr>
        <p:txBody>
          <a:bodyPr>
            <a:normAutofit/>
          </a:bodyPr>
          <a:lstStyle/>
          <a:p>
            <a:r>
              <a:rPr lang="pl-PL" sz="3200" dirty="0" smtClean="0">
                <a:latin typeface="Times New Roman" pitchFamily="18" charset="0"/>
                <a:cs typeface="Times New Roman" pitchFamily="18" charset="0"/>
              </a:rPr>
              <a:t>2) Do </a:t>
            </a:r>
            <a:r>
              <a:rPr lang="pl-PL" sz="3200" dirty="0">
                <a:latin typeface="Times New Roman" pitchFamily="18" charset="0"/>
                <a:cs typeface="Times New Roman" pitchFamily="18" charset="0"/>
              </a:rPr>
              <a:t>księgi ewidencji, o której mowa w ust. 1, wpisuje się:</a:t>
            </a:r>
          </a:p>
          <a:p>
            <a:endParaRPr lang="pl-PL" sz="3200" dirty="0" smtClean="0">
              <a:latin typeface="Times New Roman" pitchFamily="18" charset="0"/>
              <a:cs typeface="Times New Roman" pitchFamily="18" charset="0"/>
            </a:endParaRPr>
          </a:p>
          <a:p>
            <a:pPr algn="just"/>
            <a:r>
              <a:rPr lang="pl-PL" sz="3200" dirty="0" smtClean="0">
                <a:latin typeface="Times New Roman" pitchFamily="18" charset="0"/>
                <a:cs typeface="Times New Roman" pitchFamily="18" charset="0"/>
              </a:rPr>
              <a:t>1- według </a:t>
            </a:r>
            <a:r>
              <a:rPr lang="pl-PL" sz="3200" dirty="0">
                <a:latin typeface="Times New Roman" pitchFamily="18" charset="0"/>
                <a:cs typeface="Times New Roman" pitchFamily="18" charset="0"/>
              </a:rPr>
              <a:t>roku urodzenia: imię (imiona)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nazwisko, datę i miejsce urodzenia, numer PESEL oraz adres zamieszkania dziecka, a także imiona i nazwiska rodziców oraz adresy ich zamieszkania, jeżeli są różne od adresu zamieszkania dziecka;</a:t>
            </a:r>
          </a:p>
          <a:p>
            <a:pPr algn="just"/>
            <a:r>
              <a:rPr lang="pl-PL" sz="3200" dirty="0" smtClean="0">
                <a:latin typeface="Times New Roman" pitchFamily="18" charset="0"/>
                <a:cs typeface="Times New Roman" pitchFamily="18" charset="0"/>
              </a:rPr>
              <a:t>2 - informacje </a:t>
            </a:r>
            <a:r>
              <a:rPr lang="pl-PL" sz="3200" dirty="0">
                <a:latin typeface="Times New Roman" pitchFamily="18" charset="0"/>
                <a:cs typeface="Times New Roman" pitchFamily="18" charset="0"/>
              </a:rPr>
              <a:t>o:</a:t>
            </a:r>
          </a:p>
          <a:p>
            <a:endParaRPr lang="pl-PL" sz="3200" dirty="0">
              <a:latin typeface="Times New Roman" pitchFamily="18" charset="0"/>
              <a:cs typeface="Times New Roman" pitchFamily="18" charset="0"/>
            </a:endParaRPr>
          </a:p>
          <a:p>
            <a:endParaRPr lang="pl-PL" sz="3200" dirty="0">
              <a:latin typeface="Times New Roman" pitchFamily="18" charset="0"/>
              <a:cs typeface="Times New Roman" pitchFamily="18" charset="0"/>
            </a:endParaRPr>
          </a:p>
        </p:txBody>
      </p:sp>
      <p:sp>
        <p:nvSpPr>
          <p:cNvPr id="2" name="Tytuł 1"/>
          <p:cNvSpPr>
            <a:spLocks noGrp="1"/>
          </p:cNvSpPr>
          <p:nvPr>
            <p:ph type="title" idx="4294967295"/>
          </p:nvPr>
        </p:nvSpPr>
        <p:spPr>
          <a:xfrm>
            <a:off x="9715536" y="5500702"/>
            <a:ext cx="2657468" cy="642924"/>
          </a:xfrm>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0"/>
            <a:ext cx="8186766" cy="5357826"/>
          </a:xfrm>
        </p:spPr>
        <p:txBody>
          <a:bodyPr>
            <a:noAutofit/>
          </a:bodyPr>
          <a:lstStyle/>
          <a:p>
            <a:pPr algn="just"/>
            <a:r>
              <a:rPr lang="pl-PL" sz="3200" dirty="0" smtClean="0">
                <a:latin typeface="Times New Roman" pitchFamily="18" charset="0"/>
                <a:cs typeface="Times New Roman" pitchFamily="18" charset="0"/>
              </a:rPr>
              <a:t>a) przedszkolu lub innej formie wychowania przedszkolnego, w tym o przedszkolu za granicą lub przy przedstawicielstwie dyplomatycznym innego państwa w Polsce, albo miejscu realizacji zajęć rewalidacyjno-wychowawczych, organizowanych zgodnie </a:t>
            </a:r>
            <a:r>
              <a:rPr lang="pl-PL" sz="3200" dirty="0" smtClean="0">
                <a:latin typeface="Times New Roman" pitchFamily="18" charset="0"/>
                <a:cs typeface="Times New Roman" pitchFamily="18" charset="0"/>
              </a:rPr>
              <a:t>     z </a:t>
            </a:r>
            <a:r>
              <a:rPr lang="pl-PL" sz="3200" dirty="0" smtClean="0">
                <a:latin typeface="Times New Roman" pitchFamily="18" charset="0"/>
                <a:cs typeface="Times New Roman" pitchFamily="18" charset="0"/>
              </a:rPr>
              <a:t>przepisami wydanymi na podstawie art. 7 ust. 3 ustawy z dnia 19 sierpnia 1994 r. o ochronie zdrowia psychicznego (Dz. U. z 2017 r. poz. 882), w którym dziecko spełnia obowiązek rocznego przygotowania przedszkolnego,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785794"/>
            <a:ext cx="8186766" cy="4448002"/>
          </a:xfrm>
        </p:spPr>
        <p:txBody>
          <a:bodyPr>
            <a:normAutofit/>
          </a:bodyPr>
          <a:lstStyle/>
          <a:p>
            <a:pPr algn="just"/>
            <a:r>
              <a:rPr lang="pl-PL" sz="3200" dirty="0" smtClean="0">
                <a:latin typeface="Times New Roman" pitchFamily="18" charset="0"/>
                <a:cs typeface="Times New Roman" pitchFamily="18" charset="0"/>
              </a:rPr>
              <a:t>b) spełnianiu przez dziecko obowiązku rocznego przygotowania przedszkolnego poza przedszkolem lub inną formą wychowania przedszkolnego, ze wskazaniem zezwolenia dyrektora przedszkola lub szkoły podstawowej, na podstawie którego dziecko spełnia obowiązek rocznego przygotowania przedszkolnego w tej formie,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1481329"/>
            <a:ext cx="8186766" cy="4448002"/>
          </a:xfrm>
        </p:spPr>
        <p:txBody>
          <a:bodyPr>
            <a:normAutofit/>
          </a:bodyPr>
          <a:lstStyle/>
          <a:p>
            <a:pPr algn="just"/>
            <a:r>
              <a:rPr lang="pl-PL" sz="3200" dirty="0" smtClean="0">
                <a:latin typeface="Times New Roman" pitchFamily="18" charset="0"/>
                <a:cs typeface="Times New Roman" pitchFamily="18" charset="0"/>
              </a:rPr>
              <a:t>c) odroczeniu rozpoczęcia spełniania przez dziecko obowiązku szkolnego, ze wskazaniem decyzji dyrektora szkoły podstawowej, na podstawie której nastąpiło odroczenie, </a:t>
            </a:r>
            <a:r>
              <a:rPr lang="pl-PL" sz="3200" dirty="0" smtClean="0">
                <a:latin typeface="Times New Roman" pitchFamily="18" charset="0"/>
                <a:cs typeface="Times New Roman" pitchFamily="18" charset="0"/>
              </a:rPr>
              <a:t>            a </a:t>
            </a:r>
            <a:r>
              <a:rPr lang="pl-PL" sz="3200" dirty="0" smtClean="0">
                <a:latin typeface="Times New Roman" pitchFamily="18" charset="0"/>
                <a:cs typeface="Times New Roman" pitchFamily="18" charset="0"/>
              </a:rPr>
              <a:t>w przypadku dziecka niepełnosprawnego - również ze wskazaniem orzeczenia </a:t>
            </a:r>
            <a:r>
              <a:rPr lang="pl-PL" sz="3200" dirty="0" smtClean="0">
                <a:latin typeface="Times New Roman" pitchFamily="18" charset="0"/>
                <a:cs typeface="Times New Roman" pitchFamily="18" charset="0"/>
              </a:rPr>
              <a:t>                 o </a:t>
            </a:r>
            <a:r>
              <a:rPr lang="pl-PL" sz="3200" dirty="0" smtClean="0">
                <a:latin typeface="Times New Roman" pitchFamily="18" charset="0"/>
                <a:cs typeface="Times New Roman" pitchFamily="18" charset="0"/>
              </a:rPr>
              <a:t>potrzebie kształcenia specjalnego,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1481329"/>
            <a:ext cx="8186766" cy="4448002"/>
          </a:xfrm>
        </p:spPr>
        <p:txBody>
          <a:bodyPr>
            <a:normAutofit/>
          </a:bodyPr>
          <a:lstStyle/>
          <a:p>
            <a:pPr algn="just">
              <a:buNone/>
            </a:pPr>
            <a:r>
              <a:rPr lang="pl-PL" sz="3200" dirty="0" smtClean="0">
                <a:latin typeface="Times New Roman" pitchFamily="18" charset="0"/>
                <a:cs typeface="Times New Roman" pitchFamily="18" charset="0"/>
              </a:rPr>
              <a:t>d) spełnianiu przez dziecko obowiązku szkolnego poza szkołą, ze wskazaniem zezwolenia dyrektora szkoły podstawowej, na podstawie którego dziecko spełnia obowiązek szkolny w tej formie.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0" y="0"/>
            <a:ext cx="9144000" cy="6858000"/>
          </a:xfrm>
        </p:spPr>
        <p:txBody>
          <a:bodyPr>
            <a:normAutofit/>
          </a:bodyPr>
          <a:lstStyle/>
          <a:p>
            <a:pPr algn="just"/>
            <a:r>
              <a:rPr lang="pl-PL" sz="3200" dirty="0">
                <a:latin typeface="Times New Roman" pitchFamily="18" charset="0"/>
                <a:cs typeface="Times New Roman" pitchFamily="18" charset="0"/>
              </a:rPr>
              <a:t>§ 4.</a:t>
            </a:r>
          </a:p>
          <a:p>
            <a:pPr algn="just"/>
            <a:r>
              <a:rPr lang="pl-PL" sz="3200" dirty="0" smtClean="0">
                <a:latin typeface="Times New Roman" pitchFamily="18" charset="0"/>
                <a:cs typeface="Times New Roman" pitchFamily="18" charset="0"/>
              </a:rPr>
              <a:t>1) Szkoła </a:t>
            </a:r>
            <a:r>
              <a:rPr lang="pl-PL" sz="3200" dirty="0">
                <a:latin typeface="Times New Roman" pitchFamily="18" charset="0"/>
                <a:cs typeface="Times New Roman" pitchFamily="18" charset="0"/>
              </a:rPr>
              <a:t>dla dzieci i młodzieży prowadzi księgę uczniów.</a:t>
            </a:r>
          </a:p>
          <a:p>
            <a:pPr algn="just"/>
            <a:r>
              <a:rPr lang="pl-PL" sz="3200" dirty="0" smtClean="0">
                <a:latin typeface="Times New Roman" pitchFamily="18" charset="0"/>
                <a:cs typeface="Times New Roman" pitchFamily="18" charset="0"/>
              </a:rPr>
              <a:t>2) Do </a:t>
            </a:r>
            <a:r>
              <a:rPr lang="pl-PL" sz="3200" dirty="0">
                <a:latin typeface="Times New Roman" pitchFamily="18" charset="0"/>
                <a:cs typeface="Times New Roman" pitchFamily="18" charset="0"/>
              </a:rPr>
              <a:t>księgi uczniów wpisuje się imię (imiona)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nazwisko, datę i miejsce urodzenia, numer PESEL oraz adres zamieszkania ucznia, imiona i nazwiska rodziców oraz adresy ich zamieszkania, jeżeli są różne od adresu zamieszkania ucznia, a także datę rozpoczęcia nauki w danej szkole oraz oddział, do którego ucznia przyjęto. W księdze uczniów odnotowuje się datę ukończenia szkoły albo datę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przyczynę opuszczenia szkoły przez ucznia</a:t>
            </a:r>
            <a:r>
              <a:rPr lang="pl-PL" sz="3200" dirty="0" smtClean="0">
                <a:latin typeface="Times New Roman" pitchFamily="18" charset="0"/>
                <a:cs typeface="Times New Roman" pitchFamily="18" charset="0"/>
              </a:rPr>
              <a:t>.</a:t>
            </a:r>
            <a:endParaRPr lang="pl-PL" sz="3200" dirty="0">
              <a:latin typeface="Times New Roman" pitchFamily="18" charset="0"/>
              <a:cs typeface="Times New Roman" pitchFamily="18" charset="0"/>
            </a:endParaRPr>
          </a:p>
        </p:txBody>
      </p:sp>
      <p:sp>
        <p:nvSpPr>
          <p:cNvPr id="2" name="Tytuł 1"/>
          <p:cNvSpPr>
            <a:spLocks noGrp="1"/>
          </p:cNvSpPr>
          <p:nvPr>
            <p:ph type="title"/>
          </p:nvPr>
        </p:nvSpPr>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0"/>
            <a:ext cx="8358246" cy="5929331"/>
          </a:xfrm>
        </p:spPr>
        <p:txBody>
          <a:bodyPr>
            <a:normAutofit/>
          </a:bodyPr>
          <a:lstStyle/>
          <a:p>
            <a:endParaRPr lang="pl-PL" sz="3200" dirty="0" smtClean="0">
              <a:latin typeface="Times New Roman" pitchFamily="18" charset="0"/>
              <a:cs typeface="Times New Roman" pitchFamily="18" charset="0"/>
            </a:endParaRPr>
          </a:p>
          <a:p>
            <a:pPr algn="just"/>
            <a:r>
              <a:rPr lang="pl-PL" sz="3200" dirty="0" smtClean="0">
                <a:latin typeface="Times New Roman" pitchFamily="18" charset="0"/>
                <a:cs typeface="Times New Roman" pitchFamily="18" charset="0"/>
              </a:rPr>
              <a:t>3) Wpisów w księdze uczniów dokonuje się chronologicznie według dat rozpoczęcia przez uczniów nauki w danej szkole.</a:t>
            </a:r>
          </a:p>
          <a:p>
            <a:pPr algn="just"/>
            <a:r>
              <a:rPr lang="pl-PL" sz="3200" dirty="0" smtClean="0">
                <a:latin typeface="Times New Roman" pitchFamily="18" charset="0"/>
                <a:cs typeface="Times New Roman" pitchFamily="18" charset="0"/>
              </a:rPr>
              <a:t>4) Wpisów w księdze uczniów w szkole </a:t>
            </a:r>
            <a:r>
              <a:rPr lang="pl-PL" sz="3200" dirty="0" smtClean="0">
                <a:latin typeface="Times New Roman" pitchFamily="18" charset="0"/>
                <a:cs typeface="Times New Roman" pitchFamily="18" charset="0"/>
              </a:rPr>
              <a:t>          w </a:t>
            </a:r>
            <a:r>
              <a:rPr lang="pl-PL" sz="3200" dirty="0" smtClean="0">
                <a:latin typeface="Times New Roman" pitchFamily="18" charset="0"/>
                <a:cs typeface="Times New Roman" pitchFamily="18" charset="0"/>
              </a:rPr>
              <a:t>młodzieżowym ośrodku wychowawczym dokonuje się chronologicznie według dat przybycia ucznia do ośrodka.</a:t>
            </a:r>
          </a:p>
          <a:p>
            <a:pPr algn="just">
              <a:buNone/>
            </a:pPr>
            <a:endParaRPr lang="pl-PL" sz="32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500042"/>
            <a:ext cx="8186766" cy="5429289"/>
          </a:xfrm>
        </p:spPr>
        <p:txBody>
          <a:bodyPr>
            <a:normAutofit/>
          </a:bodyPr>
          <a:lstStyle/>
          <a:p>
            <a:pPr algn="just"/>
            <a:r>
              <a:rPr lang="pl-PL" sz="3200" dirty="0" smtClean="0">
                <a:latin typeface="Times New Roman" pitchFamily="18" charset="0"/>
                <a:cs typeface="Times New Roman" pitchFamily="18" charset="0"/>
              </a:rPr>
              <a:t>5) Szkoła dla dorosłych prowadzi księgę słuchaczy. Przepisy ust. 2 i 3 stosuje się odpowiednio.</a:t>
            </a:r>
          </a:p>
          <a:p>
            <a:pPr algn="just"/>
            <a:r>
              <a:rPr lang="pl-PL" sz="3200" dirty="0" smtClean="0">
                <a:latin typeface="Times New Roman" pitchFamily="18" charset="0"/>
                <a:cs typeface="Times New Roman" pitchFamily="18" charset="0"/>
              </a:rPr>
              <a:t>6) Do księgi uczniów prowadzonej przez szkołę policealną dla młodzieży oraz księgi słuchaczy prowadzonej przez szkołę dla dorosłych nie wpisuje się danych rodziców pełnoletnich uczniów albo słuchaczy.</a:t>
            </a:r>
          </a:p>
          <a:p>
            <a:pPr>
              <a:buNone/>
            </a:pPr>
            <a:endParaRPr lang="pl-PL" sz="32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142852"/>
            <a:ext cx="8186766" cy="5786479"/>
          </a:xfrm>
        </p:spPr>
        <p:txBody>
          <a:bodyPr>
            <a:normAutofit fontScale="92500" lnSpcReduction="10000"/>
          </a:bodyPr>
          <a:lstStyle/>
          <a:p>
            <a:endParaRPr lang="pl-PL" sz="3200" dirty="0" smtClean="0">
              <a:latin typeface="Times New Roman" pitchFamily="18" charset="0"/>
              <a:cs typeface="Times New Roman" pitchFamily="18" charset="0"/>
            </a:endParaRPr>
          </a:p>
          <a:p>
            <a:r>
              <a:rPr lang="pl-PL" sz="3200" dirty="0" smtClean="0">
                <a:latin typeface="Times New Roman" pitchFamily="18" charset="0"/>
                <a:cs typeface="Times New Roman" pitchFamily="18" charset="0"/>
              </a:rPr>
              <a:t>§ 5.</a:t>
            </a:r>
          </a:p>
          <a:p>
            <a:pPr algn="just"/>
            <a:r>
              <a:rPr lang="pl-PL" sz="3200" dirty="0" smtClean="0">
                <a:latin typeface="Times New Roman" pitchFamily="18" charset="0"/>
                <a:cs typeface="Times New Roman" pitchFamily="18" charset="0"/>
              </a:rPr>
              <a:t>1) Specjalny ośrodek szkolno-wychowawczy, specjalny ośrodek wychowawczy, młodzieżowy ośrodek wychowawczy, młodzieżowy ośrodek socjoterapii, ośrodek rewalidacyjno-wychowawczy oraz placówka zapewniająca opiekę i wychowanie uczniom w okresie pobierania nauki poza miejscem stałego zamieszkania, o których mowa w przepisach wydanych na podstawie art. 123 ust. 1 </a:t>
            </a:r>
            <a:r>
              <a:rPr lang="pl-PL" sz="3200" dirty="0" err="1" smtClean="0">
                <a:latin typeface="Times New Roman" pitchFamily="18" charset="0"/>
                <a:cs typeface="Times New Roman" pitchFamily="18" charset="0"/>
              </a:rPr>
              <a:t>pkt</a:t>
            </a:r>
            <a:r>
              <a:rPr lang="pl-PL" sz="3200" dirty="0" smtClean="0">
                <a:latin typeface="Times New Roman" pitchFamily="18" charset="0"/>
                <a:cs typeface="Times New Roman" pitchFamily="18" charset="0"/>
              </a:rPr>
              <a:t> 1 ustawy z dnia 14 grudnia 2016 r. - Prawo oświatowe, prowadzą księgę wychowanków.</a:t>
            </a:r>
          </a:p>
          <a:p>
            <a:pPr>
              <a:buNone/>
            </a:pPr>
            <a:endParaRPr lang="pl-PL" sz="32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71472" y="357166"/>
            <a:ext cx="8115328" cy="5572163"/>
          </a:xfrm>
        </p:spPr>
        <p:txBody>
          <a:bodyPr>
            <a:normAutofit/>
          </a:bodyPr>
          <a:lstStyle/>
          <a:p>
            <a:pPr algn="just"/>
            <a:r>
              <a:rPr lang="pl-PL" sz="3200" dirty="0" smtClean="0">
                <a:latin typeface="Times New Roman" pitchFamily="18" charset="0"/>
                <a:cs typeface="Times New Roman" pitchFamily="18" charset="0"/>
              </a:rPr>
              <a:t>2) Do księgi wychowanków wpisuje się imię </a:t>
            </a:r>
            <a:r>
              <a:rPr lang="pl-PL" sz="3200" dirty="0" smtClean="0">
                <a:latin typeface="Times New Roman" pitchFamily="18" charset="0"/>
                <a:cs typeface="Times New Roman" pitchFamily="18" charset="0"/>
              </a:rPr>
              <a:t>   i </a:t>
            </a:r>
            <a:r>
              <a:rPr lang="pl-PL" sz="3200" dirty="0" smtClean="0">
                <a:latin typeface="Times New Roman" pitchFamily="18" charset="0"/>
                <a:cs typeface="Times New Roman" pitchFamily="18" charset="0"/>
              </a:rPr>
              <a:t>nazwisko, datę i miejsce urodzenia oraz numer PESEL wychowanka, adres zamieszkania wychowanka, imiona </a:t>
            </a:r>
            <a:r>
              <a:rPr lang="pl-PL" sz="3200" dirty="0" smtClean="0">
                <a:latin typeface="Times New Roman" pitchFamily="18" charset="0"/>
                <a:cs typeface="Times New Roman" pitchFamily="18" charset="0"/>
              </a:rPr>
              <a:t>                 i </a:t>
            </a:r>
            <a:r>
              <a:rPr lang="pl-PL" sz="3200" dirty="0" smtClean="0">
                <a:latin typeface="Times New Roman" pitchFamily="18" charset="0"/>
                <a:cs typeface="Times New Roman" pitchFamily="18" charset="0"/>
              </a:rPr>
              <a:t>nazwiska rodziców oraz adresy ich zamieszkania, jeżeli są różne od adresu zamieszkania wychowanka, datę przyjęcia wychowanka do placówki oraz datę </a:t>
            </a:r>
            <a:r>
              <a:rPr lang="pl-PL" sz="3200" dirty="0" smtClean="0">
                <a:latin typeface="Times New Roman" pitchFamily="18" charset="0"/>
                <a:cs typeface="Times New Roman" pitchFamily="18" charset="0"/>
              </a:rPr>
              <a:t>                i </a:t>
            </a:r>
            <a:r>
              <a:rPr lang="pl-PL" sz="3200" dirty="0" smtClean="0">
                <a:latin typeface="Times New Roman" pitchFamily="18" charset="0"/>
                <a:cs typeface="Times New Roman" pitchFamily="18" charset="0"/>
              </a:rPr>
              <a:t>przyczynę skreślenia z listy wychowanków, a także nazwę i adres placówki, do której wychowanek został przeniesiony.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142852"/>
            <a:ext cx="8186766" cy="5786479"/>
          </a:xfrm>
        </p:spPr>
        <p:txBody>
          <a:bodyPr>
            <a:normAutofit lnSpcReduction="10000"/>
          </a:bodyPr>
          <a:lstStyle/>
          <a:p>
            <a:pPr algn="just"/>
            <a:r>
              <a:rPr lang="pl-PL" sz="3200" dirty="0" smtClean="0">
                <a:latin typeface="Times New Roman" pitchFamily="18" charset="0"/>
                <a:cs typeface="Times New Roman" pitchFamily="18" charset="0"/>
              </a:rPr>
              <a:t>3) Wpisów w księdze wychowanków dokonuje się chronologicznie według dat przyjęcia wychowanków do danej placówki.</a:t>
            </a:r>
          </a:p>
          <a:p>
            <a:pPr algn="just"/>
            <a:r>
              <a:rPr lang="pl-PL" sz="3200" dirty="0" smtClean="0">
                <a:latin typeface="Times New Roman" pitchFamily="18" charset="0"/>
                <a:cs typeface="Times New Roman" pitchFamily="18" charset="0"/>
              </a:rPr>
              <a:t>4) Wpisów w księdze wychowanków młodzieżowego ośrodka wychowawczego dokonuje się chronologicznie według dat otrzymania przez dyrektora ośrodka, za pośrednictwem poczty, skierowania nieletniego do ośrodka, zgodnie z przepisami wydanymi na podstawie art. 81 ustawy z dnia 26 października 1982r. o postępowaniu </a:t>
            </a:r>
            <a:r>
              <a:rPr lang="pl-PL" sz="3200" dirty="0" smtClean="0">
                <a:latin typeface="Times New Roman" pitchFamily="18" charset="0"/>
                <a:cs typeface="Times New Roman" pitchFamily="18" charset="0"/>
              </a:rPr>
              <a:t>          w </a:t>
            </a:r>
            <a:r>
              <a:rPr lang="pl-PL" sz="3200" dirty="0" smtClean="0">
                <a:latin typeface="Times New Roman" pitchFamily="18" charset="0"/>
                <a:cs typeface="Times New Roman" pitchFamily="18" charset="0"/>
              </a:rPr>
              <a:t>sprawach nieletnich.</a:t>
            </a:r>
            <a:endParaRPr lang="pl-PL" sz="32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428604"/>
            <a:ext cx="8229600" cy="5500726"/>
          </a:xfrm>
        </p:spPr>
        <p:txBody>
          <a:bodyPr/>
          <a:lstStyle/>
          <a:p>
            <a:r>
              <a:rPr lang="pl-PL" sz="3200" dirty="0">
                <a:latin typeface="Times New Roman" pitchFamily="18" charset="0"/>
                <a:cs typeface="Times New Roman" pitchFamily="18" charset="0"/>
              </a:rPr>
              <a:t>§ 6.</a:t>
            </a:r>
          </a:p>
          <a:p>
            <a:pPr algn="just"/>
            <a:r>
              <a:rPr lang="pl-PL" sz="3200" dirty="0">
                <a:latin typeface="Times New Roman" pitchFamily="18" charset="0"/>
                <a:cs typeface="Times New Roman" pitchFamily="18" charset="0"/>
              </a:rPr>
              <a:t>W przypadku gdy dziecko, uczeń, słuchacz lub wychowanek nie posiada numeru PESEL, do księgi ewidencji, o której mowa w § 3 ust. 1, księgi uczniów, księgi słuchaczy i księgi wychowanków zamiast numeru PESEL wpisuje się serię i numer paszportu lub innego dokumentu potwierdzającego tożsamość.</a:t>
            </a:r>
          </a:p>
          <a:p>
            <a:endParaRPr lang="pl-PL" sz="32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0" y="0"/>
            <a:ext cx="9144000" cy="6858000"/>
          </a:xfrm>
        </p:spPr>
        <p:txBody>
          <a:bodyPr>
            <a:normAutofit/>
          </a:bodyPr>
          <a:lstStyle/>
          <a:p>
            <a:r>
              <a:rPr lang="pl-PL" sz="3200" dirty="0" smtClean="0">
                <a:latin typeface="Times New Roman" pitchFamily="18" charset="0"/>
                <a:cs typeface="Times New Roman" pitchFamily="18" charset="0"/>
              </a:rPr>
              <a:t>§ 7</a:t>
            </a:r>
          </a:p>
          <a:p>
            <a:pPr algn="just">
              <a:buNone/>
            </a:pPr>
            <a:r>
              <a:rPr lang="pl-PL" sz="3200" dirty="0" smtClean="0">
                <a:latin typeface="Times New Roman" pitchFamily="18" charset="0"/>
                <a:cs typeface="Times New Roman" pitchFamily="18" charset="0"/>
              </a:rPr>
              <a:t> 	Wpisów </a:t>
            </a:r>
            <a:r>
              <a:rPr lang="pl-PL" sz="3200" dirty="0">
                <a:latin typeface="Times New Roman" pitchFamily="18" charset="0"/>
                <a:cs typeface="Times New Roman" pitchFamily="18" charset="0"/>
              </a:rPr>
              <a:t>w księdze ewidencji, o której mowa w § 3 ust. 1, księdze uczniów, księdze słuchaczy i księdze wychowanków dokonuje się na podstawie dowodów osobistych lub innych dokumentów tożsamości rodziców albo pełnoletniego ucznia, słuchacza albo wychowanka, innych dokumentów zawierających dane podlegające wpisowi do odpowiedniej księgi oraz informacji przekazanych przez organ gminy lub dyrektora innej szkoły lub placówki.</a:t>
            </a:r>
          </a:p>
          <a:p>
            <a:endParaRPr lang="pl-PL" sz="3200" dirty="0">
              <a:latin typeface="Times New Roman" pitchFamily="18" charset="0"/>
              <a:cs typeface="Times New Roman" pitchFamily="18" charset="0"/>
            </a:endParaRPr>
          </a:p>
        </p:txBody>
      </p:sp>
      <p:sp>
        <p:nvSpPr>
          <p:cNvPr id="2" name="Tytuł 1"/>
          <p:cNvSpPr>
            <a:spLocks noGrp="1"/>
          </p:cNvSpPr>
          <p:nvPr>
            <p:ph type="title"/>
          </p:nvPr>
        </p:nvSpPr>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642910" y="0"/>
            <a:ext cx="8501090" cy="6858000"/>
          </a:xfrm>
        </p:spPr>
        <p:txBody>
          <a:bodyPr>
            <a:noAutofit/>
          </a:bodyPr>
          <a:lstStyle/>
          <a:p>
            <a:endParaRPr lang="pl-PL" sz="3200" dirty="0" smtClean="0">
              <a:latin typeface="Times New Roman" pitchFamily="18" charset="0"/>
              <a:cs typeface="Times New Roman" pitchFamily="18" charset="0"/>
            </a:endParaRPr>
          </a:p>
          <a:p>
            <a:r>
              <a:rPr lang="pl-PL" sz="3200" dirty="0" smtClean="0">
                <a:latin typeface="Times New Roman" pitchFamily="18" charset="0"/>
                <a:cs typeface="Times New Roman" pitchFamily="18" charset="0"/>
              </a:rPr>
              <a:t>§ </a:t>
            </a:r>
            <a:r>
              <a:rPr lang="pl-PL" sz="3200" dirty="0">
                <a:latin typeface="Times New Roman" pitchFamily="18" charset="0"/>
                <a:cs typeface="Times New Roman" pitchFamily="18" charset="0"/>
              </a:rPr>
              <a:t>8.</a:t>
            </a:r>
          </a:p>
          <a:p>
            <a:pPr algn="just"/>
            <a:r>
              <a:rPr lang="pl-PL" sz="3200" dirty="0" smtClean="0">
                <a:latin typeface="Times New Roman" pitchFamily="18" charset="0"/>
                <a:cs typeface="Times New Roman" pitchFamily="18" charset="0"/>
              </a:rPr>
              <a:t>1) Szkoła prowadzi dla każdego oddziału dziennik lekcyjny, w którym dokumentuje się przebieg nauczania w danym roku szkolnym.</a:t>
            </a:r>
          </a:p>
          <a:p>
            <a:endParaRPr lang="pl-PL" sz="32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500034" y="500042"/>
            <a:ext cx="8186766" cy="5429289"/>
          </a:xfrm>
        </p:spPr>
        <p:txBody>
          <a:bodyPr>
            <a:normAutofit fontScale="92500" lnSpcReduction="20000"/>
          </a:bodyPr>
          <a:lstStyle/>
          <a:p>
            <a:pPr algn="just"/>
            <a:r>
              <a:rPr lang="pl-PL" sz="3200" dirty="0" smtClean="0">
                <a:latin typeface="Times New Roman" pitchFamily="18" charset="0"/>
                <a:cs typeface="Times New Roman" pitchFamily="18" charset="0"/>
              </a:rPr>
              <a:t>2) Do dziennika lekcyjnego wpisuje się </a:t>
            </a:r>
            <a:r>
              <a:rPr lang="pl-PL" sz="3200" dirty="0" smtClean="0">
                <a:latin typeface="Times New Roman" pitchFamily="18" charset="0"/>
                <a:cs typeface="Times New Roman" pitchFamily="18" charset="0"/>
              </a:rPr>
              <a:t>               w </a:t>
            </a:r>
            <a:r>
              <a:rPr lang="pl-PL" sz="3200" dirty="0" smtClean="0">
                <a:latin typeface="Times New Roman" pitchFamily="18" charset="0"/>
                <a:cs typeface="Times New Roman" pitchFamily="18" charset="0"/>
              </a:rPr>
              <a:t>porządku alfabetycznym lub innym ustalonym przez dyrektora szkoły nazwiska i imiona uczniów albo słuchaczy, daty i miejsca urodzenia oraz adresy ich zamieszkania, imiona i nazwiska rodziców oraz adresy ich zamieszkania, jeżeli są różne od adresu zamieszkania ucznia albo słuchacza, adresy poczty elektronicznej rodziców i numery ich telefonów, jeżeli je posiadają, imiona i nazwiska nauczycieli prowadzących zajęcia edukacyjne oraz tygodniowy rozkład zajęć, a w szkołach dla dorosłych prowadzących kształcenie w formie zaocznej - semestralny rozkład zajęć. </a:t>
            </a:r>
          </a:p>
          <a:p>
            <a:endParaRPr lang="pl-PL" sz="3200"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28596" y="857232"/>
            <a:ext cx="8229600" cy="4525963"/>
          </a:xfrm>
        </p:spPr>
        <p:txBody>
          <a:bodyPr>
            <a:normAutofit/>
          </a:bodyPr>
          <a:lstStyle/>
          <a:p>
            <a:endParaRPr lang="pl-PL" sz="2800" dirty="0" smtClean="0">
              <a:latin typeface="Times New Roman" pitchFamily="18" charset="0"/>
              <a:cs typeface="Times New Roman" pitchFamily="18" charset="0"/>
            </a:endParaRPr>
          </a:p>
          <a:p>
            <a:pPr algn="just"/>
            <a:r>
              <a:rPr lang="pl-PL" sz="2800" dirty="0" smtClean="0">
                <a:latin typeface="Times New Roman" pitchFamily="18" charset="0"/>
                <a:cs typeface="Times New Roman" pitchFamily="18" charset="0"/>
              </a:rPr>
              <a:t>W przypadku dziennika lekcyjnego prowadzonego przez szkołę policealną dla młodzieży oraz przez szkołę dla dorosłych nie wpisuje się danych rodziców pełnoletnich uczniów albo słuchaczy.</a:t>
            </a:r>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28596" y="785794"/>
            <a:ext cx="8229600" cy="5357850"/>
          </a:xfrm>
        </p:spPr>
        <p:txBody>
          <a:bodyPr/>
          <a:lstStyle/>
          <a:p>
            <a:pPr algn="just"/>
            <a:r>
              <a:rPr lang="pl-PL" sz="2800" dirty="0" smtClean="0">
                <a:latin typeface="Times New Roman" pitchFamily="18" charset="0"/>
                <a:cs typeface="Times New Roman" pitchFamily="18" charset="0"/>
              </a:rPr>
              <a:t>3) W dzienniku lekcyjnym prowadzonym przez szkołę dla dzieci i młodzieży odnotowuje się obecność uczniów na zajęciach edukacyjnych, liczbę godzin usprawiedliwionych i nieusprawiedliwionych nieobecności uczniów na tych zajęciach oraz wpisuje się tematy przeprowadzonych zajęć edukacyjnych, oceny bieżące, śródroczne i roczne  oceny klasyfikacyjne z zajęć edukacyjnych oraz śródroczne i roczne oceny klasyfikacyjne zachowania. Przeprowadzenie zajęć edukacyjnych nauczyciel potwierdza podpisem</a:t>
            </a:r>
            <a:endParaRPr lang="pl-P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57158" y="357166"/>
            <a:ext cx="8286808" cy="6072230"/>
          </a:xfrm>
        </p:spPr>
        <p:txBody>
          <a:bodyPr>
            <a:normAutofit fontScale="92500"/>
          </a:bodyPr>
          <a:lstStyle/>
          <a:p>
            <a:pPr algn="just"/>
            <a:r>
              <a:rPr lang="pl-PL" sz="3200" dirty="0" smtClean="0">
                <a:latin typeface="Times New Roman" pitchFamily="18" charset="0"/>
                <a:cs typeface="Times New Roman" pitchFamily="18" charset="0"/>
              </a:rPr>
              <a:t>4) Bieżące oceny opisowe, śródroczne i roczne opisowe oceny klasyfikacyjne z zajęć edukacyjnych, o których mowa w ustawie  </a:t>
            </a:r>
            <a:r>
              <a:rPr lang="pl-PL" sz="3200" dirty="0" smtClean="0">
                <a:latin typeface="Times New Roman" pitchFamily="18" charset="0"/>
                <a:cs typeface="Times New Roman" pitchFamily="18" charset="0"/>
              </a:rPr>
              <a:t>           o </a:t>
            </a:r>
            <a:r>
              <a:rPr lang="pl-PL" sz="3200" dirty="0" smtClean="0">
                <a:latin typeface="Times New Roman" pitchFamily="18" charset="0"/>
                <a:cs typeface="Times New Roman" pitchFamily="18" charset="0"/>
              </a:rPr>
              <a:t>systemie oświaty (Dz. U. z 2016 r. poz. 1943, </a:t>
            </a:r>
            <a:r>
              <a:rPr lang="pl-PL" sz="3200" dirty="0" smtClean="0">
                <a:latin typeface="Times New Roman" pitchFamily="18" charset="0"/>
                <a:cs typeface="Times New Roman" pitchFamily="18" charset="0"/>
              </a:rPr>
              <a:t>     z </a:t>
            </a:r>
            <a:r>
              <a:rPr lang="pl-PL" sz="3200" dirty="0" err="1" smtClean="0">
                <a:latin typeface="Times New Roman" pitchFamily="18" charset="0"/>
                <a:cs typeface="Times New Roman" pitchFamily="18" charset="0"/>
              </a:rPr>
              <a:t>późn</a:t>
            </a:r>
            <a:r>
              <a:rPr lang="pl-PL" sz="3200" dirty="0" smtClean="0">
                <a:latin typeface="Times New Roman" pitchFamily="18" charset="0"/>
                <a:cs typeface="Times New Roman" pitchFamily="18" charset="0"/>
              </a:rPr>
              <a:t>. zm.), oraz śródroczne i roczne opisowe oceny klasyfikacyjne zachowania, o których mowa w art. 44i ust. 1 </a:t>
            </a:r>
            <a:r>
              <a:rPr lang="pl-PL" sz="3200" dirty="0" err="1" smtClean="0">
                <a:latin typeface="Times New Roman" pitchFamily="18" charset="0"/>
                <a:cs typeface="Times New Roman" pitchFamily="18" charset="0"/>
              </a:rPr>
              <a:t>pkt</a:t>
            </a:r>
            <a:r>
              <a:rPr lang="pl-PL" sz="3200" dirty="0" smtClean="0">
                <a:latin typeface="Times New Roman" pitchFamily="18" charset="0"/>
                <a:cs typeface="Times New Roman" pitchFamily="18" charset="0"/>
              </a:rPr>
              <a:t> 2, ust. 4 i 7 ustawy </a:t>
            </a:r>
            <a:r>
              <a:rPr lang="pl-PL" sz="3200" dirty="0" smtClean="0">
                <a:latin typeface="Times New Roman" pitchFamily="18" charset="0"/>
                <a:cs typeface="Times New Roman" pitchFamily="18" charset="0"/>
              </a:rPr>
              <a:t>       o </a:t>
            </a:r>
            <a:r>
              <a:rPr lang="pl-PL" sz="3200" dirty="0" smtClean="0">
                <a:latin typeface="Times New Roman" pitchFamily="18" charset="0"/>
                <a:cs typeface="Times New Roman" pitchFamily="18" charset="0"/>
              </a:rPr>
              <a:t>systemie oświaty, sporządzone komputerowo </a:t>
            </a:r>
            <a:r>
              <a:rPr lang="pl-PL" sz="3200" dirty="0" smtClean="0">
                <a:latin typeface="Times New Roman" pitchFamily="18" charset="0"/>
                <a:cs typeface="Times New Roman" pitchFamily="18" charset="0"/>
              </a:rPr>
              <a:t>   w </a:t>
            </a:r>
            <a:r>
              <a:rPr lang="pl-PL" sz="3200" dirty="0" smtClean="0">
                <a:latin typeface="Times New Roman" pitchFamily="18" charset="0"/>
                <a:cs typeface="Times New Roman" pitchFamily="18" charset="0"/>
              </a:rPr>
              <a:t>postaci wydruku podpisanego przez odpowiednio nauczyciela prowadzącego dane zajęcia edukacyjne albo wychowawcę klasy, można dołączyć do dziennika lekcyjnego, co jest równoznaczne z wpisem do dziennika lekcyjnego.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500034" y="214290"/>
            <a:ext cx="8215370" cy="6286544"/>
          </a:xfrm>
        </p:spPr>
        <p:txBody>
          <a:bodyPr>
            <a:noAutofit/>
          </a:bodyPr>
          <a:lstStyle/>
          <a:p>
            <a:pPr algn="just"/>
            <a:r>
              <a:rPr lang="pl-PL" sz="3200" dirty="0" smtClean="0">
                <a:latin typeface="Times New Roman" pitchFamily="18" charset="0"/>
                <a:cs typeface="Times New Roman" pitchFamily="18" charset="0"/>
              </a:rPr>
              <a:t>5.)W dzienniku lekcyjnym prowadzonym przez szkołę dla dorosłych wpisuje się tematy przeprowadzonych zajęć edukacyjnych, oceny uzyskane w ramach wewnątrzszkolnego systemu oceniania oraz oceny z ustnych </a:t>
            </a:r>
            <a:r>
              <a:rPr lang="pl-PL" sz="3200" dirty="0" smtClean="0">
                <a:latin typeface="Times New Roman" pitchFamily="18" charset="0"/>
                <a:cs typeface="Times New Roman" pitchFamily="18" charset="0"/>
              </a:rPr>
              <a:t>           i </a:t>
            </a:r>
            <a:r>
              <a:rPr lang="pl-PL" sz="3200" dirty="0" smtClean="0">
                <a:latin typeface="Times New Roman" pitchFamily="18" charset="0"/>
                <a:cs typeface="Times New Roman" pitchFamily="18" charset="0"/>
              </a:rPr>
              <a:t>pisemnych egzaminów semestralnych </a:t>
            </a:r>
            <a:r>
              <a:rPr lang="pl-PL" sz="3200" dirty="0" smtClean="0">
                <a:latin typeface="Times New Roman" pitchFamily="18" charset="0"/>
                <a:cs typeface="Times New Roman" pitchFamily="18" charset="0"/>
              </a:rPr>
              <a:t>            i </a:t>
            </a:r>
            <a:r>
              <a:rPr lang="pl-PL" sz="3200" dirty="0" smtClean="0">
                <a:latin typeface="Times New Roman" pitchFamily="18" charset="0"/>
                <a:cs typeface="Times New Roman" pitchFamily="18" charset="0"/>
              </a:rPr>
              <a:t>egzaminów poprawkowych. Przeprowadzenie zajęć nauczyciel potwierdza podpisem. Integralną częścią dziennika lekcyjnego są listy obecności słuchaczy na zajęciach edukacyjnych, na których słuchacze potwierdzają podpisem obecność na poszczególnych godzinach zajęć.</a:t>
            </a:r>
          </a:p>
          <a:p>
            <a:pPr algn="just"/>
            <a:endParaRPr lang="pl-PL" sz="3200" dirty="0" smtClean="0">
              <a:latin typeface="Times New Roman" pitchFamily="18" charset="0"/>
              <a:cs typeface="Times New Roman" pitchFamily="18" charset="0"/>
            </a:endParaRPr>
          </a:p>
          <a:p>
            <a:pPr algn="just"/>
            <a:endParaRPr lang="pl-PL" sz="3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14282" y="214290"/>
            <a:ext cx="8643998" cy="5857916"/>
          </a:xfrm>
        </p:spPr>
        <p:txBody>
          <a:bodyPr>
            <a:normAutofit lnSpcReduction="10000"/>
          </a:bodyPr>
          <a:lstStyle/>
          <a:p>
            <a:pPr algn="just"/>
            <a:r>
              <a:rPr lang="pl-PL" sz="3200" dirty="0" smtClean="0">
                <a:latin typeface="Times New Roman" pitchFamily="18" charset="0"/>
                <a:cs typeface="Times New Roman" pitchFamily="18" charset="0"/>
              </a:rPr>
              <a:t>§ </a:t>
            </a:r>
            <a:r>
              <a:rPr lang="pl-PL" sz="3200" dirty="0">
                <a:latin typeface="Times New Roman" pitchFamily="18" charset="0"/>
                <a:cs typeface="Times New Roman" pitchFamily="18" charset="0"/>
              </a:rPr>
              <a:t>9.</a:t>
            </a:r>
          </a:p>
          <a:p>
            <a:pPr algn="just"/>
            <a:r>
              <a:rPr lang="pl-PL" sz="3200" dirty="0" smtClean="0">
                <a:latin typeface="Times New Roman" pitchFamily="18" charset="0"/>
                <a:cs typeface="Times New Roman" pitchFamily="18" charset="0"/>
              </a:rPr>
              <a:t>1) Szkoła </a:t>
            </a:r>
            <a:r>
              <a:rPr lang="pl-PL" sz="3200" dirty="0">
                <a:latin typeface="Times New Roman" pitchFamily="18" charset="0"/>
                <a:cs typeface="Times New Roman" pitchFamily="18" charset="0"/>
              </a:rPr>
              <a:t>prowadzi dziennik zajęć w świetlicy, </a:t>
            </a:r>
            <a:r>
              <a:rPr lang="pl-PL" sz="3200" dirty="0" smtClean="0">
                <a:latin typeface="Times New Roman" pitchFamily="18" charset="0"/>
                <a:cs typeface="Times New Roman" pitchFamily="18" charset="0"/>
              </a:rPr>
              <a:t>  w </a:t>
            </a:r>
            <a:r>
              <a:rPr lang="pl-PL" sz="3200" dirty="0">
                <a:latin typeface="Times New Roman" pitchFamily="18" charset="0"/>
                <a:cs typeface="Times New Roman" pitchFamily="18" charset="0"/>
              </a:rPr>
              <a:t>którym dokumentuje się zajęcia prowadzone </a:t>
            </a:r>
            <a:r>
              <a:rPr lang="pl-PL" sz="3200" dirty="0" smtClean="0">
                <a:latin typeface="Times New Roman" pitchFamily="18" charset="0"/>
                <a:cs typeface="Times New Roman" pitchFamily="18" charset="0"/>
              </a:rPr>
              <a:t>   z </a:t>
            </a:r>
            <a:r>
              <a:rPr lang="pl-PL" sz="3200" dirty="0">
                <a:latin typeface="Times New Roman" pitchFamily="18" charset="0"/>
                <a:cs typeface="Times New Roman" pitchFamily="18" charset="0"/>
              </a:rPr>
              <a:t>uczniami w świetlicy w danym roku szkolnym.</a:t>
            </a:r>
          </a:p>
          <a:p>
            <a:pPr algn="just"/>
            <a:r>
              <a:rPr lang="pl-PL" sz="3200" dirty="0" smtClean="0">
                <a:latin typeface="Times New Roman" pitchFamily="18" charset="0"/>
                <a:cs typeface="Times New Roman" pitchFamily="18" charset="0"/>
              </a:rPr>
              <a:t>2) Do </a:t>
            </a:r>
            <a:r>
              <a:rPr lang="pl-PL" sz="3200" dirty="0">
                <a:latin typeface="Times New Roman" pitchFamily="18" charset="0"/>
                <a:cs typeface="Times New Roman" pitchFamily="18" charset="0"/>
              </a:rPr>
              <a:t>dziennika zajęć w świetlicy wpisuje się plan pracy świetlicy na dany rok szkolny, imiona i nazwiska uczniów korzystających ze świetlicy, oddział, do którego uczęszczają, i tematy przeprowadzonych zajęć oraz odnotowuje się obecność uczniów na poszczególnych godzinach zajęć. Przeprowadzenie zajęć wychowawca świetlicy potwierdza podpisem.</a:t>
            </a:r>
          </a:p>
          <a:p>
            <a:pPr algn="just"/>
            <a:endParaRPr lang="pl-PL" sz="3200"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2"/>
          <p:cNvSpPr>
            <a:spLocks noGrp="1"/>
          </p:cNvSpPr>
          <p:nvPr>
            <p:ph idx="1"/>
          </p:nvPr>
        </p:nvSpPr>
        <p:spPr>
          <a:xfrm>
            <a:off x="457200" y="0"/>
            <a:ext cx="8229600" cy="6007100"/>
          </a:xfrm>
        </p:spPr>
        <p:txBody>
          <a:bodyPr/>
          <a:lstStyle/>
          <a:p>
            <a:r>
              <a:rPr lang="pl-PL" sz="2800" dirty="0" smtClean="0">
                <a:latin typeface="Times New Roman" pitchFamily="18" charset="0"/>
                <a:cs typeface="Times New Roman" pitchFamily="18" charset="0"/>
              </a:rPr>
              <a:t>§ 10.</a:t>
            </a:r>
          </a:p>
          <a:p>
            <a:pPr algn="just"/>
            <a:r>
              <a:rPr lang="pl-PL" sz="2800" dirty="0" smtClean="0">
                <a:latin typeface="Times New Roman" pitchFamily="18" charset="0"/>
                <a:cs typeface="Times New Roman" pitchFamily="18" charset="0"/>
              </a:rPr>
              <a:t>1) Specjalny ośrodek szkolno-wychowawczy, specjalny ośrodek wychowawczy, młodzieżowy ośrodek wychowawczy, młodzieżowy ośrodek socjoterapii, ośrodek rewalidacyjno-wychowawczy oraz placówka zapewniająca opiekę i wychowanie uczniom w okresie pobierania nauki poza miejscem stałego zamieszkania prowadzą dla każdej grupy wychowanków dziennik zajęć, w którym dokumentuje się zajęcia prowadzone </a:t>
            </a:r>
            <a:r>
              <a:rPr lang="pl-PL" sz="2800" dirty="0" smtClean="0">
                <a:latin typeface="Times New Roman" pitchFamily="18" charset="0"/>
                <a:cs typeface="Times New Roman" pitchFamily="18" charset="0"/>
              </a:rPr>
              <a:t>                          z </a:t>
            </a:r>
            <a:r>
              <a:rPr lang="pl-PL" sz="2800" dirty="0" smtClean="0">
                <a:latin typeface="Times New Roman" pitchFamily="18" charset="0"/>
                <a:cs typeface="Times New Roman" pitchFamily="18" charset="0"/>
              </a:rPr>
              <a:t>wychowankami w danym roku szkolnym.</a:t>
            </a:r>
            <a:endParaRPr lang="pl-PL" sz="2800"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2"/>
          <p:cNvSpPr>
            <a:spLocks noGrp="1"/>
          </p:cNvSpPr>
          <p:nvPr>
            <p:ph idx="1"/>
          </p:nvPr>
        </p:nvSpPr>
        <p:spPr>
          <a:xfrm>
            <a:off x="457200" y="0"/>
            <a:ext cx="8229600" cy="6007100"/>
          </a:xfrm>
        </p:spPr>
        <p:txBody>
          <a:bodyPr>
            <a:normAutofit lnSpcReduction="10000"/>
          </a:bodyPr>
          <a:lstStyle/>
          <a:p>
            <a:pPr algn="just"/>
            <a:r>
              <a:rPr lang="pl-PL" sz="2800" dirty="0" smtClean="0">
                <a:latin typeface="Times New Roman" pitchFamily="18" charset="0"/>
                <a:cs typeface="Times New Roman" pitchFamily="18" charset="0"/>
              </a:rPr>
              <a:t>2) Do dziennika zajęć w placówce, o której mowa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ust. 1, wpisuje się w porządku alfabetycznym nazwiska i imiona wychowanków, daty i miejsca urodzenia oraz adresy ich zamieszkania, </a:t>
            </a:r>
            <a:r>
              <a:rPr lang="pl-PL" sz="2800" dirty="0" smtClean="0">
                <a:latin typeface="Times New Roman" pitchFamily="18" charset="0"/>
                <a:cs typeface="Times New Roman" pitchFamily="18" charset="0"/>
              </a:rPr>
              <a:t>imiona          </a:t>
            </a:r>
            <a:r>
              <a:rPr lang="pl-PL" sz="2800" dirty="0" smtClean="0">
                <a:latin typeface="Times New Roman" pitchFamily="18" charset="0"/>
                <a:cs typeface="Times New Roman" pitchFamily="18" charset="0"/>
              </a:rPr>
              <a:t>i nazwiska rodziców oraz adresy ich zamieszkania, jeżeli są różne od adresu zamieszkania wychowanka, adresy poczty elektronicznej rodziców i numery ich telefonów, jeżeli je posiadają, zajęcia prowadzone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placówce w poszczególnych dniach, w tym zajęcia powtarzające się okresowo, plan pracy </a:t>
            </a:r>
            <a:r>
              <a:rPr lang="pl-PL" sz="2800" dirty="0" smtClean="0">
                <a:latin typeface="Times New Roman" pitchFamily="18" charset="0"/>
                <a:cs typeface="Times New Roman" pitchFamily="18" charset="0"/>
              </a:rPr>
              <a:t>                       z </a:t>
            </a:r>
            <a:r>
              <a:rPr lang="pl-PL" sz="2800" dirty="0" smtClean="0">
                <a:latin typeface="Times New Roman" pitchFamily="18" charset="0"/>
                <a:cs typeface="Times New Roman" pitchFamily="18" charset="0"/>
              </a:rPr>
              <a:t>wychowankami, tygodniowe założenia wychowawcze i realizację planu pracy oraz uwagi </a:t>
            </a:r>
            <a:r>
              <a:rPr lang="pl-PL" sz="2800" dirty="0" smtClean="0">
                <a:latin typeface="Times New Roman" pitchFamily="18" charset="0"/>
                <a:cs typeface="Times New Roman" pitchFamily="18" charset="0"/>
              </a:rPr>
              <a:t>     o </a:t>
            </a:r>
            <a:r>
              <a:rPr lang="pl-PL" sz="2800" dirty="0" smtClean="0">
                <a:latin typeface="Times New Roman" pitchFamily="18" charset="0"/>
                <a:cs typeface="Times New Roman" pitchFamily="18" charset="0"/>
              </a:rPr>
              <a:t>wychowankach i informacje o kontaktach z rodziną wychowanka.</a:t>
            </a:r>
            <a:endParaRPr lang="pl-PL" sz="2800"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14282" y="285728"/>
            <a:ext cx="8572560" cy="6143668"/>
          </a:xfrm>
        </p:spPr>
        <p:txBody>
          <a:bodyPr>
            <a:normAutofit lnSpcReduction="10000"/>
          </a:bodyPr>
          <a:lstStyle/>
          <a:p>
            <a:pPr algn="just"/>
            <a:r>
              <a:rPr lang="pl-PL" sz="3200" dirty="0" smtClean="0">
                <a:latin typeface="Times New Roman" pitchFamily="18" charset="0"/>
                <a:cs typeface="Times New Roman" pitchFamily="18" charset="0"/>
              </a:rPr>
              <a:t>3) Do </a:t>
            </a:r>
            <a:r>
              <a:rPr lang="pl-PL" sz="3200" dirty="0">
                <a:latin typeface="Times New Roman" pitchFamily="18" charset="0"/>
                <a:cs typeface="Times New Roman" pitchFamily="18" charset="0"/>
              </a:rPr>
              <a:t>dziennika zajęć w specjalnym ośrodku wychowawczym wpisuje się także oddział, nazwę i adres szkoły, do której wychowanek uczęszcza, tygodniowy rozkład zajęć ustalony dla oddziału, do którego wychowanek uczęszcza, oraz odnotowuje się liczbę godzin usprawiedliwionych i nieusprawiedliwionych nieobecności wychowanka na zajęciach edukacyjnych w szkole, uzyskane przez wychowanka w szkole śródroczne i roczne oceny klasyfikacyjne z zajęć edukacyjnych oraz śródroczną i roczną ocenę klasyfikacyjną zachowania.</a:t>
            </a:r>
          </a:p>
          <a:p>
            <a:endParaRPr lang="pl-PL" sz="32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2"/>
          <p:cNvSpPr>
            <a:spLocks noGrp="1"/>
          </p:cNvSpPr>
          <p:nvPr>
            <p:ph idx="1"/>
          </p:nvPr>
        </p:nvSpPr>
        <p:spPr>
          <a:xfrm>
            <a:off x="457200" y="0"/>
            <a:ext cx="8229600" cy="6007100"/>
          </a:xfrm>
        </p:spPr>
        <p:txBody>
          <a:bodyPr/>
          <a:lstStyle/>
          <a:p>
            <a:r>
              <a:rPr lang="pl-PL" sz="2800" dirty="0" smtClean="0">
                <a:latin typeface="Times New Roman" pitchFamily="18" charset="0"/>
                <a:cs typeface="Times New Roman" pitchFamily="18" charset="0"/>
              </a:rPr>
              <a:t>§ 11.</a:t>
            </a:r>
          </a:p>
          <a:p>
            <a:pPr algn="just"/>
            <a:r>
              <a:rPr lang="pl-PL" sz="2800" dirty="0" smtClean="0">
                <a:latin typeface="Times New Roman" pitchFamily="18" charset="0"/>
                <a:cs typeface="Times New Roman" pitchFamily="18" charset="0"/>
              </a:rPr>
              <a:t>1) Przedszkole, szkoła i placówka prowadzą dzienniki innych zajęć niż zajęcia wpisywane odpowiednio do dziennika zajęć przedszkola, dziennika lekcyjnego, dziennika zajęć w świetlicy oraz dziennika zajęć, o którym mowa w § 10 ust. 1, jeżeli jest to uzasadnione koniecznością dokumentowania przebiegu nauczania, działalności wychowawczej i opiekuńczej, w szczególności zajęć z zakresu pomocy psychologiczno-pedagogicznej oraz zajęć rozwijających zainteresowania </a:t>
            </a:r>
            <a:r>
              <a:rPr lang="pl-PL" sz="2800" dirty="0" smtClean="0">
                <a:latin typeface="Times New Roman" pitchFamily="18" charset="0"/>
                <a:cs typeface="Times New Roman" pitchFamily="18" charset="0"/>
              </a:rPr>
              <a:t>                    i </a:t>
            </a:r>
            <a:r>
              <a:rPr lang="pl-PL" sz="2800" dirty="0" smtClean="0">
                <a:latin typeface="Times New Roman" pitchFamily="18" charset="0"/>
                <a:cs typeface="Times New Roman" pitchFamily="18" charset="0"/>
              </a:rPr>
              <a:t>uzdolnienia odpowiednio dzieci, uczniów, słuchaczy lub wychowanków.</a:t>
            </a:r>
          </a:p>
          <a:p>
            <a:endParaRPr lang="pl-PL"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2"/>
          <p:cNvSpPr>
            <a:spLocks noGrp="1"/>
          </p:cNvSpPr>
          <p:nvPr>
            <p:ph idx="1"/>
          </p:nvPr>
        </p:nvSpPr>
        <p:spPr>
          <a:xfrm>
            <a:off x="457200" y="0"/>
            <a:ext cx="8229600" cy="6007100"/>
          </a:xfrm>
        </p:spPr>
        <p:txBody>
          <a:bodyPr/>
          <a:lstStyle/>
          <a:p>
            <a:pPr algn="just"/>
            <a:r>
              <a:rPr lang="pl-PL" sz="2800" dirty="0" smtClean="0">
                <a:latin typeface="Times New Roman" pitchFamily="18" charset="0"/>
                <a:cs typeface="Times New Roman" pitchFamily="18" charset="0"/>
              </a:rPr>
              <a:t>2) Do dziennika innych zajęć wpisuje się imiona </a:t>
            </a:r>
            <a:r>
              <a:rPr lang="pl-PL" sz="2800" dirty="0" smtClean="0">
                <a:latin typeface="Times New Roman" pitchFamily="18" charset="0"/>
                <a:cs typeface="Times New Roman" pitchFamily="18" charset="0"/>
              </a:rPr>
              <a:t>        i </a:t>
            </a:r>
            <a:r>
              <a:rPr lang="pl-PL" sz="2800" dirty="0" smtClean="0">
                <a:latin typeface="Times New Roman" pitchFamily="18" charset="0"/>
                <a:cs typeface="Times New Roman" pitchFamily="18" charset="0"/>
              </a:rPr>
              <a:t>nazwiska odpowiednio dzieci, uczniów, słuchaczy lub wychowanków, daty i tematy przeprowadzonych zajęć, liczbę godzin tych zajęć oraz odnotowuje się obecność odpowiednio dzieci, uczniów, słuchaczy lub wychowanków. Przeprowadzenie zajęć nauczyciel potwierdza podpisem.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2"/>
          <p:cNvSpPr>
            <a:spLocks noGrp="1"/>
          </p:cNvSpPr>
          <p:nvPr>
            <p:ph idx="1"/>
          </p:nvPr>
        </p:nvSpPr>
        <p:spPr>
          <a:xfrm>
            <a:off x="428596" y="285728"/>
            <a:ext cx="8443914" cy="5572140"/>
          </a:xfrm>
        </p:spPr>
        <p:txBody>
          <a:bodyPr>
            <a:normAutofit fontScale="92500" lnSpcReduction="20000"/>
          </a:bodyPr>
          <a:lstStyle/>
          <a:p>
            <a:pPr algn="just"/>
            <a:r>
              <a:rPr lang="pl-PL" sz="2800" dirty="0" smtClean="0">
                <a:latin typeface="Times New Roman" pitchFamily="18" charset="0"/>
                <a:cs typeface="Times New Roman" pitchFamily="18" charset="0"/>
              </a:rPr>
              <a:t>3) Do dziennika innych zajęć, w przypadku zajęć z zakresu pomocy psychologiczno-pedagogicznej, wpisuje się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porządku alfabetycznym nazwiska i imiona odpowiednio dzieci, uczniów, słuchaczy lub wychowanków oraz oddział, do którego uczęszczają odpowiednio dzieci, uczniowie, słuchacze lub wychowankowie, adresy poczty elektronicznej rodziców i numery ich telefonów, jeżeli je posiadają, indywidualny program pracy z dzieckiem, uczniem, słuchaczem lub wychowankiem, a w przypadku zajęć grupowych - program pracy grupy, tygodniowy rozkład zajęć, daty i czas trwania oraz tematy przeprowadzonych zajęć, ocenę postępów i wnioski dotyczące dalszej pracy z dzieckiem, uczniem, słuchaczem lub wychowankiem oraz odnotowuje się obecność dzieci, uczniów, słuchaczy lub wychowanków na zajęciach. Przeprowadzenie zajęć nauczyciel potwierdza podpisem.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85720" y="285728"/>
            <a:ext cx="8572560" cy="5500726"/>
          </a:xfrm>
        </p:spPr>
        <p:txBody>
          <a:bodyPr>
            <a:normAutofit/>
          </a:bodyPr>
          <a:lstStyle/>
          <a:p>
            <a:pPr algn="just"/>
            <a:r>
              <a:rPr lang="pl-PL" sz="3200" dirty="0" smtClean="0">
                <a:latin typeface="Times New Roman" pitchFamily="18" charset="0"/>
                <a:cs typeface="Times New Roman" pitchFamily="18" charset="0"/>
              </a:rPr>
              <a:t>4) Do </a:t>
            </a:r>
            <a:r>
              <a:rPr lang="pl-PL" sz="3200" dirty="0">
                <a:latin typeface="Times New Roman" pitchFamily="18" charset="0"/>
                <a:cs typeface="Times New Roman" pitchFamily="18" charset="0"/>
              </a:rPr>
              <a:t>dziennika innych zajęć prowadzonego przez szkołę policealną dla młodzieży oraz szkołę dla dorosłych nie wpisuje się danych rodziców pełnoletnich uczniów albo słuchaczy.</a:t>
            </a:r>
          </a:p>
          <a:p>
            <a:endParaRPr lang="pl-PL" sz="3200"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85728"/>
            <a:ext cx="8229600" cy="5721563"/>
          </a:xfrm>
        </p:spPr>
        <p:txBody>
          <a:bodyPr/>
          <a:lstStyle/>
          <a:p>
            <a:r>
              <a:rPr lang="pl-PL" sz="2800" dirty="0" smtClean="0">
                <a:latin typeface="Times New Roman" pitchFamily="18" charset="0"/>
                <a:cs typeface="Times New Roman" pitchFamily="18" charset="0"/>
              </a:rPr>
              <a:t>§ 12.</a:t>
            </a:r>
          </a:p>
          <a:p>
            <a:pPr algn="just"/>
            <a:r>
              <a:rPr lang="pl-PL" sz="2800" dirty="0" smtClean="0">
                <a:latin typeface="Times New Roman" pitchFamily="18" charset="0"/>
                <a:cs typeface="Times New Roman" pitchFamily="18" charset="0"/>
              </a:rPr>
              <a:t>1) Przedszkole, szkoła i placówka, które organizują zespołowe lub indywidualne zajęcia rewalidacyjno-wychowawcze, prowadzą odpowiednio dziennik zajęć rewalidacyjno-wychowawczych dla każdego zespołu albo dziennik indywidualnych zajęć rewalidacyjno-wychowawczych dla każdego uczestnika zajęć, w których dokumentuje się przebieg zajęć w danym roku szkolnym.</a:t>
            </a:r>
          </a:p>
          <a:p>
            <a:endParaRPr lang="pl-PL"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85728"/>
            <a:ext cx="8229600" cy="5721563"/>
          </a:xfrm>
        </p:spPr>
        <p:txBody>
          <a:bodyPr>
            <a:normAutofit fontScale="92500"/>
          </a:bodyPr>
          <a:lstStyle/>
          <a:p>
            <a:pPr algn="just"/>
            <a:r>
              <a:rPr lang="pl-PL" sz="2800" dirty="0" smtClean="0">
                <a:latin typeface="Times New Roman" pitchFamily="18" charset="0"/>
                <a:cs typeface="Times New Roman" pitchFamily="18" charset="0"/>
              </a:rPr>
              <a:t>2) Do dziennika indywidualnych zajęć rewalidacyjno-wychowawczych dla każdego uczestnika zajęć wpisuje się nazwisko i imiona uczestnika zajęć rewalidacyjno-wychowawczych, datę i miejsce urodzenia oraz adres jego zamieszkania, imiona i nazwiska rodziców oraz adresy ich zamieszkania, jeżeli są różne od adresu zamieszkania uczestnika zajęć, adresy poczty elektronicznej rodziców i numery ich telefonów, jeżeli je posiadają, oraz odnotowuje się obecność uczestnika zajęć, indywidualny program zajęć, o którym mowa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przepisach wydanych na podstawie art. 7 ust. 3 ustawy z dnia 19 sierpnia 1994 r. o ochronie zdrowia psychicznego, a także opis przebiegu zajęć </a:t>
            </a:r>
            <a:r>
              <a:rPr lang="pl-PL" sz="2800" dirty="0" smtClean="0">
                <a:latin typeface="Times New Roman" pitchFamily="18" charset="0"/>
                <a:cs typeface="Times New Roman" pitchFamily="18" charset="0"/>
              </a:rPr>
              <a:t>                      z </a:t>
            </a:r>
            <a:r>
              <a:rPr lang="pl-PL" sz="2800" dirty="0" smtClean="0">
                <a:latin typeface="Times New Roman" pitchFamily="18" charset="0"/>
                <a:cs typeface="Times New Roman" pitchFamily="18" charset="0"/>
              </a:rPr>
              <a:t>uczestnikiem tych zajęć.</a:t>
            </a:r>
            <a:endParaRPr lang="pl-PL" sz="2800"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85720" y="285728"/>
            <a:ext cx="8643998" cy="6357982"/>
          </a:xfrm>
        </p:spPr>
        <p:txBody>
          <a:bodyPr>
            <a:normAutofit fontScale="92500" lnSpcReduction="10000"/>
          </a:bodyPr>
          <a:lstStyle/>
          <a:p>
            <a:pPr algn="just"/>
            <a:r>
              <a:rPr lang="pl-PL" sz="3200" dirty="0" smtClean="0">
                <a:latin typeface="Times New Roman" pitchFamily="18" charset="0"/>
                <a:cs typeface="Times New Roman" pitchFamily="18" charset="0"/>
              </a:rPr>
              <a:t>3) Do </a:t>
            </a:r>
            <a:r>
              <a:rPr lang="pl-PL" sz="3200" dirty="0">
                <a:latin typeface="Times New Roman" pitchFamily="18" charset="0"/>
                <a:cs typeface="Times New Roman" pitchFamily="18" charset="0"/>
              </a:rPr>
              <a:t>dziennika zajęć rewalidacyjno-wychowawczych dla każdego zespołu wpisuje się </a:t>
            </a:r>
            <a:r>
              <a:rPr lang="pl-PL" sz="3200" dirty="0" smtClean="0">
                <a:latin typeface="Times New Roman" pitchFamily="18" charset="0"/>
                <a:cs typeface="Times New Roman" pitchFamily="18" charset="0"/>
              </a:rPr>
              <a:t>    w </a:t>
            </a:r>
            <a:r>
              <a:rPr lang="pl-PL" sz="3200" dirty="0">
                <a:latin typeface="Times New Roman" pitchFamily="18" charset="0"/>
                <a:cs typeface="Times New Roman" pitchFamily="18" charset="0"/>
              </a:rPr>
              <a:t>porządku alfabetycznym nazwiska i imiona uczestników zajęć rewalidacyjno-wychowawczych, daty i miejsca urodzenia oraz adresy ich zamieszkania, imiona i nazwiska rodziców oraz adresy ich zamieszkania, jeżeli są różne od adresu zamieszkania uczestnika zajęć, adresy poczty elektronicznej rodziców i numery ich telefonów, jeżeli je posiadają, oraz odnotowuje się obecność uczestników zajęć, indywidualny program zajęć, </a:t>
            </a:r>
            <a:r>
              <a:rPr lang="pl-PL" sz="3200" dirty="0" smtClean="0">
                <a:latin typeface="Times New Roman" pitchFamily="18" charset="0"/>
                <a:cs typeface="Times New Roman" pitchFamily="18" charset="0"/>
              </a:rPr>
              <a:t>     o </a:t>
            </a:r>
            <a:r>
              <a:rPr lang="pl-PL" sz="3200" dirty="0">
                <a:latin typeface="Times New Roman" pitchFamily="18" charset="0"/>
                <a:cs typeface="Times New Roman" pitchFamily="18" charset="0"/>
              </a:rPr>
              <a:t>którym mowa w przepisach wydanych na podstawie art. 7 ust. 3 ustawy z dnia 19 sierpnia 1994 r. o ochronie zdrowia psychicznego, a także opis przebiegu zajęć z każdym uczestnikiem zajęć.</a:t>
            </a:r>
          </a:p>
          <a:p>
            <a:endParaRPr lang="pl-PL" sz="3200" dirty="0">
              <a:latin typeface="Times New Roman" pitchFamily="18" charset="0"/>
              <a:cs typeface="Times New Roman" pitchFamily="18" charset="0"/>
            </a:endParaRPr>
          </a:p>
        </p:txBody>
      </p:sp>
      <p:sp>
        <p:nvSpPr>
          <p:cNvPr id="2" name="Tytuł 1"/>
          <p:cNvSpPr>
            <a:spLocks noGrp="1"/>
          </p:cNvSpPr>
          <p:nvPr>
            <p:ph type="title"/>
          </p:nvPr>
        </p:nvSpPr>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0" y="0"/>
            <a:ext cx="9144000" cy="6858000"/>
          </a:xfrm>
        </p:spPr>
        <p:txBody>
          <a:bodyPr>
            <a:normAutofit/>
          </a:bodyPr>
          <a:lstStyle/>
          <a:p>
            <a:endParaRPr lang="pl-PL" sz="3200" dirty="0" smtClean="0">
              <a:latin typeface="Times New Roman" pitchFamily="18" charset="0"/>
              <a:cs typeface="Times New Roman" pitchFamily="18" charset="0"/>
            </a:endParaRPr>
          </a:p>
          <a:p>
            <a:r>
              <a:rPr lang="pl-PL" sz="3200" dirty="0" smtClean="0">
                <a:latin typeface="Times New Roman" pitchFamily="18" charset="0"/>
                <a:cs typeface="Times New Roman" pitchFamily="18" charset="0"/>
              </a:rPr>
              <a:t>§ </a:t>
            </a:r>
            <a:r>
              <a:rPr lang="pl-PL" sz="3200" dirty="0">
                <a:latin typeface="Times New Roman" pitchFamily="18" charset="0"/>
                <a:cs typeface="Times New Roman" pitchFamily="18" charset="0"/>
              </a:rPr>
              <a:t>13.</a:t>
            </a:r>
          </a:p>
          <a:p>
            <a:pPr algn="just"/>
            <a:r>
              <a:rPr lang="pl-PL" sz="3200" dirty="0">
                <a:latin typeface="Times New Roman" pitchFamily="18" charset="0"/>
                <a:cs typeface="Times New Roman" pitchFamily="18" charset="0"/>
              </a:rPr>
              <a:t>Dla dzieci objętych indywidualnym obowiązkowym rocznym przygotowaniem przedszkolnym i uczniów objętych indywidualnym nauczaniem przedszkole </a:t>
            </a:r>
            <a:r>
              <a:rPr lang="pl-PL" sz="3200" dirty="0" smtClean="0">
                <a:latin typeface="Times New Roman" pitchFamily="18" charset="0"/>
                <a:cs typeface="Times New Roman" pitchFamily="18" charset="0"/>
              </a:rPr>
              <a:t>    i </a:t>
            </a:r>
            <a:r>
              <a:rPr lang="pl-PL" sz="3200" dirty="0">
                <a:latin typeface="Times New Roman" pitchFamily="18" charset="0"/>
                <a:cs typeface="Times New Roman" pitchFamily="18" charset="0"/>
              </a:rPr>
              <a:t>szkoła prowadzą odpowiednio odrębnie dla każdego dziecka i ucznia odpowiednio dziennik indywidualnych zajęć albo dziennik indywidualnego nauczania.</a:t>
            </a:r>
          </a:p>
          <a:p>
            <a:endParaRPr lang="pl-PL" sz="3200" dirty="0">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85728"/>
            <a:ext cx="8229600" cy="5721563"/>
          </a:xfrm>
        </p:spPr>
        <p:txBody>
          <a:bodyPr/>
          <a:lstStyle/>
          <a:p>
            <a:endParaRPr lang="pl-PL" sz="2800" dirty="0" smtClean="0">
              <a:latin typeface="Times New Roman" pitchFamily="18" charset="0"/>
              <a:cs typeface="Times New Roman" pitchFamily="18" charset="0"/>
            </a:endParaRPr>
          </a:p>
          <a:p>
            <a:r>
              <a:rPr lang="pl-PL" sz="2800" dirty="0" smtClean="0">
                <a:latin typeface="Times New Roman" pitchFamily="18" charset="0"/>
                <a:cs typeface="Times New Roman" pitchFamily="18" charset="0"/>
              </a:rPr>
              <a:t>§ 14.</a:t>
            </a:r>
          </a:p>
          <a:p>
            <a:pPr algn="just"/>
            <a:r>
              <a:rPr lang="pl-PL" sz="2800" dirty="0" smtClean="0">
                <a:latin typeface="Times New Roman" pitchFamily="18" charset="0"/>
                <a:cs typeface="Times New Roman" pitchFamily="18" charset="0"/>
              </a:rPr>
              <a:t>1)Szkoła dla dzieci i młodzieży prowadzi dla każdego ucznia, a szkoła dla dorosłych dla każdego słuchacza, przez okres jego nauki w danej szkole odpowiednio arkusz ocen ucznia albo słuchacza.</a:t>
            </a:r>
            <a:endParaRPr lang="pl-PL" sz="2800" dirty="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285720" y="285728"/>
            <a:ext cx="8429684" cy="5857916"/>
          </a:xfrm>
        </p:spPr>
        <p:txBody>
          <a:bodyPr>
            <a:normAutofit fontScale="85000" lnSpcReduction="10000"/>
          </a:bodyPr>
          <a:lstStyle/>
          <a:p>
            <a:pPr algn="just"/>
            <a:r>
              <a:rPr lang="pl-PL" sz="2800" dirty="0" smtClean="0">
                <a:latin typeface="Times New Roman" pitchFamily="18" charset="0"/>
                <a:cs typeface="Times New Roman" pitchFamily="18" charset="0"/>
              </a:rPr>
              <a:t>2) Wpisów w arkuszu ocen ucznia albo słuchacza dokonuje się na podstawie danych zawartych odpowiednio w księdze uczniów, księdze słuchaczy, dzienniku lekcyjnym, protokołach egzaminów semestralnych, protokołach egzaminów klasyfikacyjnych i poprawkowych, protokołach sprawdzianów wiadomości i umiejętności, protokołach z prac komisji powołanej w celu ustalenia rocznej oceny klasyfikacyjnej zachowania, protokołach zebrań rady pedagogicznej, informacji o wyniku egzaminu ósmoklasisty albo o zwolnieniu z tego egzaminu przez dyrektora okręgowej komisji egzaminacyjnej, informacji </a:t>
            </a:r>
            <a:r>
              <a:rPr lang="pl-PL" sz="2800" dirty="0" smtClean="0">
                <a:latin typeface="Times New Roman" pitchFamily="18" charset="0"/>
                <a:cs typeface="Times New Roman" pitchFamily="18" charset="0"/>
              </a:rPr>
              <a:t>   o </a:t>
            </a:r>
            <a:r>
              <a:rPr lang="pl-PL" sz="2800" dirty="0" smtClean="0">
                <a:latin typeface="Times New Roman" pitchFamily="18" charset="0"/>
                <a:cs typeface="Times New Roman" pitchFamily="18" charset="0"/>
              </a:rPr>
              <a:t>wyniku egzaminu potwierdzającego kwalifikacje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zawodzie, informacji o wyniku egzaminu potwierdzającego kwalifikacje w zawodzie z danej części egzaminu, a także innych dokumentach potwierdzających dane podlegające wpisowi. Nauczyciel wypełniający arkusz ocen ucznia albo słuchacza potwierdza podpisem zgodność wpisów </a:t>
            </a:r>
            <a:r>
              <a:rPr lang="pl-PL" sz="2800" dirty="0" smtClean="0">
                <a:latin typeface="Times New Roman" pitchFamily="18" charset="0"/>
                <a:cs typeface="Times New Roman" pitchFamily="18" charset="0"/>
              </a:rPr>
              <a:t>                      z </a:t>
            </a:r>
            <a:r>
              <a:rPr lang="pl-PL" sz="2800" dirty="0" smtClean="0">
                <a:latin typeface="Times New Roman" pitchFamily="18" charset="0"/>
                <a:cs typeface="Times New Roman" pitchFamily="18" charset="0"/>
              </a:rPr>
              <a:t>dokumentami, na podstawie których ich dokonano.</a:t>
            </a:r>
            <a:endParaRPr lang="pl-PL" sz="2800"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85728"/>
            <a:ext cx="8229600" cy="5721563"/>
          </a:xfrm>
        </p:spPr>
        <p:txBody>
          <a:bodyPr/>
          <a:lstStyle/>
          <a:p>
            <a:pPr algn="just"/>
            <a:r>
              <a:rPr lang="pl-PL" sz="2800" dirty="0" smtClean="0">
                <a:latin typeface="Times New Roman" pitchFamily="18" charset="0"/>
                <a:cs typeface="Times New Roman" pitchFamily="18" charset="0"/>
              </a:rPr>
              <a:t>3) Roczne opisowe oceny klasyfikacyjne z zajęć edukacyjnych i roczne opisowe oceny klasyfikacyjne zachowania, o których mowa w art. 44i ust. 1 </a:t>
            </a:r>
            <a:r>
              <a:rPr lang="pl-PL" sz="2800" dirty="0" err="1" smtClean="0">
                <a:latin typeface="Times New Roman" pitchFamily="18" charset="0"/>
                <a:cs typeface="Times New Roman" pitchFamily="18" charset="0"/>
              </a:rPr>
              <a:t>pkt</a:t>
            </a:r>
            <a:r>
              <a:rPr lang="pl-PL" sz="2800" dirty="0" smtClean="0">
                <a:latin typeface="Times New Roman" pitchFamily="18" charset="0"/>
                <a:cs typeface="Times New Roman" pitchFamily="18" charset="0"/>
              </a:rPr>
              <a:t> 2, ust. 4 i 7 ustawy o systemie oświaty, oraz końcowe opisowe oceny klasyfikacyjne z zajęć edukacyjnych, o których mowa w art. 44i ust. 7 ustawy o systemie oświaty, sporządzone komputerowo w postaci wydruku podpisanego przez odpowiednio nauczyciela prowadzącego dane zajęcia edukacyjne albo wychowawcę klasy, można dołączyć do arkusza ocen ucznia, co jest równoznaczne z wpisem do arkusza ocen.</a:t>
            </a:r>
            <a:endParaRPr lang="pl-PL" sz="2800" dirty="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14282" y="285728"/>
            <a:ext cx="8643998" cy="6357982"/>
          </a:xfrm>
        </p:spPr>
        <p:txBody>
          <a:bodyPr>
            <a:normAutofit/>
          </a:bodyPr>
          <a:lstStyle/>
          <a:p>
            <a:pPr algn="just"/>
            <a:r>
              <a:rPr lang="pl-PL" sz="3200" dirty="0" smtClean="0">
                <a:latin typeface="Times New Roman" pitchFamily="18" charset="0"/>
                <a:cs typeface="Times New Roman" pitchFamily="18" charset="0"/>
              </a:rPr>
              <a:t>4) Podstawą </a:t>
            </a:r>
            <a:r>
              <a:rPr lang="pl-PL" sz="3200" dirty="0">
                <a:latin typeface="Times New Roman" pitchFamily="18" charset="0"/>
                <a:cs typeface="Times New Roman" pitchFamily="18" charset="0"/>
              </a:rPr>
              <a:t>wpisu o klasyfikowaniu, promowaniu lub ukończeniu przez ucznia albo słuchacza szkoły jest uchwała rady pedagogicznej, której datę wpisuje się do arkusza ocen ucznia albo słuchacza</a:t>
            </a:r>
            <a:r>
              <a:rPr lang="pl-PL" sz="3200" dirty="0" smtClean="0">
                <a:latin typeface="Times New Roman" pitchFamily="18" charset="0"/>
                <a:cs typeface="Times New Roman" pitchFamily="18" charset="0"/>
              </a:rPr>
              <a:t>.</a:t>
            </a:r>
            <a:endParaRPr lang="pl-PL" sz="3200" dirty="0">
              <a:latin typeface="Times New Roman" pitchFamily="18" charset="0"/>
              <a:cs typeface="Times New Roman" pitchFamily="18" charset="0"/>
            </a:endParaRPr>
          </a:p>
        </p:txBody>
      </p:sp>
      <p:sp>
        <p:nvSpPr>
          <p:cNvPr id="2" name="Tytuł 1"/>
          <p:cNvSpPr>
            <a:spLocks noGrp="1"/>
          </p:cNvSpPr>
          <p:nvPr>
            <p:ph type="title"/>
          </p:nvPr>
        </p:nvSpPr>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57158" y="357166"/>
            <a:ext cx="8501122" cy="5572164"/>
          </a:xfrm>
        </p:spPr>
        <p:txBody>
          <a:bodyPr>
            <a:normAutofit/>
          </a:bodyPr>
          <a:lstStyle/>
          <a:p>
            <a:pPr algn="just"/>
            <a:r>
              <a:rPr lang="pl-PL" sz="3200" dirty="0" smtClean="0">
                <a:latin typeface="Times New Roman" pitchFamily="18" charset="0"/>
                <a:cs typeface="Times New Roman" pitchFamily="18" charset="0"/>
              </a:rPr>
              <a:t>5) Arkusze ocen uczniów albo słuchaczy wypełnia się pismem komputerowym, maszynowym lub ręcznym, zgodnie </a:t>
            </a:r>
            <a:r>
              <a:rPr lang="pl-PL" sz="3200" dirty="0" smtClean="0">
                <a:latin typeface="Times New Roman" pitchFamily="18" charset="0"/>
                <a:cs typeface="Times New Roman" pitchFamily="18" charset="0"/>
              </a:rPr>
              <a:t>                   z </a:t>
            </a:r>
            <a:r>
              <a:rPr lang="pl-PL" sz="3200" dirty="0" smtClean="0">
                <a:latin typeface="Times New Roman" pitchFamily="18" charset="0"/>
                <a:cs typeface="Times New Roman" pitchFamily="18" charset="0"/>
              </a:rPr>
              <a:t>przepisami wydanymi na podstawie art. 11 ust. 2 ustawy o systemie oświaty.</a:t>
            </a:r>
          </a:p>
          <a:p>
            <a:pPr algn="just"/>
            <a:endParaRPr lang="pl-PL" sz="3200" dirty="0" smtClean="0">
              <a:latin typeface="Times New Roman" pitchFamily="18" charset="0"/>
              <a:cs typeface="Times New Roman" pitchFamily="18" charset="0"/>
            </a:endParaRPr>
          </a:p>
          <a:p>
            <a:endParaRPr lang="pl-PL" sz="3200" dirty="0">
              <a:latin typeface="Times New Roman" pitchFamily="18" charset="0"/>
              <a:cs typeface="Times New Roman" pitchFamily="18" charset="0"/>
            </a:endParaRPr>
          </a:p>
        </p:txBody>
      </p:sp>
      <p:sp>
        <p:nvSpPr>
          <p:cNvPr id="2" name="Tytuł 1"/>
          <p:cNvSpPr>
            <a:spLocks noGrp="1"/>
          </p:cNvSpPr>
          <p:nvPr>
            <p:ph type="title"/>
          </p:nvPr>
        </p:nvSpPr>
        <p:spPr/>
        <p:txBody>
          <a:bodyPr/>
          <a:lstStyle/>
          <a:p>
            <a:r>
              <a:rPr lang="pl-PL" sz="3200" dirty="0" smtClean="0">
                <a:latin typeface="Times New Roman" pitchFamily="18" charset="0"/>
                <a:cs typeface="Times New Roman" pitchFamily="18" charset="0"/>
              </a:rPr>
              <a:t>   </a:t>
            </a:r>
            <a:endParaRPr lang="pl-PL" sz="3200" dirty="0">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14290"/>
            <a:ext cx="8229600" cy="5793001"/>
          </a:xfrm>
        </p:spPr>
        <p:txBody>
          <a:bodyPr>
            <a:normAutofit/>
          </a:bodyPr>
          <a:lstStyle/>
          <a:p>
            <a:pPr algn="just"/>
            <a:r>
              <a:rPr lang="pl-PL" sz="2800" dirty="0" smtClean="0">
                <a:latin typeface="Times New Roman" pitchFamily="18" charset="0"/>
                <a:cs typeface="Times New Roman" pitchFamily="18" charset="0"/>
              </a:rPr>
              <a:t>6) W przypadku przejścia ucznia do innej szkoły po co najmniej jednym roku nauki, a w przypadku szkoły policealnej dla młodzieży i szkoły dla dorosłych - po co najmniej jednym semestrze nauki, przesyła się do tej szkoły lub wydaje rodzicom ucznia, pełnoletniemu uczniowi albo słuchaczowi kopię arkusza ocen ucznia albo słuchacza poświadczoną za zgodność z oryginałem przez dyrektora szkoły. Rodzice ucznia, pełnoletni uczeń albo słuchacz potwierdzają podpisem otrzymanie kopii arkusza ocen.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14290"/>
            <a:ext cx="8229600" cy="5793001"/>
          </a:xfrm>
        </p:spPr>
        <p:txBody>
          <a:bodyPr>
            <a:normAutofit/>
          </a:bodyPr>
          <a:lstStyle/>
          <a:p>
            <a:pPr algn="just"/>
            <a:r>
              <a:rPr lang="pl-PL" sz="3200" dirty="0" smtClean="0">
                <a:latin typeface="Times New Roman" pitchFamily="18" charset="0"/>
                <a:cs typeface="Times New Roman" pitchFamily="18" charset="0"/>
              </a:rPr>
              <a:t>7) W przypadku przejścia ucznia albo słuchacza do innej szkoły po okresie nauki krótszym niż okres, o którym mowa w ust. 6, przesyła się do tej szkoły lub wydaje rodzicom ucznia, pełnoletniemu uczniowi albo słuchaczowi zaświadczenie o przebiegu nauczania ucznia albo słuchacza. Rodzice ucznia, pełnoletni uczeń albo słuchacz potwierdzają podpisem otrzymanie zaświadczenia.</a:t>
            </a:r>
          </a:p>
          <a:p>
            <a:endParaRPr lang="pl-PL" sz="3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14290"/>
            <a:ext cx="8229600" cy="5793001"/>
          </a:xfrm>
        </p:spPr>
        <p:txBody>
          <a:bodyPr/>
          <a:lstStyle/>
          <a:p>
            <a:pPr algn="just"/>
            <a:r>
              <a:rPr lang="pl-PL" sz="2800" dirty="0" smtClean="0">
                <a:latin typeface="Times New Roman" pitchFamily="18" charset="0"/>
                <a:cs typeface="Times New Roman" pitchFamily="18" charset="0"/>
              </a:rPr>
              <a:t>8) Dyrektor szkoły specjalnej zorganizowanej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podmiocie leczniczym oraz jednostce pomocy społecznej przesyła dyrektorowi szkoły, do której uczeń wraca, pisemną informację o ocenach bieżących uzyskanych przez ucznia w czasie nauki </a:t>
            </a:r>
            <a:r>
              <a:rPr lang="pl-PL" sz="2800" dirty="0" smtClean="0">
                <a:latin typeface="Times New Roman" pitchFamily="18" charset="0"/>
                <a:cs typeface="Times New Roman" pitchFamily="18" charset="0"/>
              </a:rPr>
              <a:t>   w </a:t>
            </a:r>
            <a:r>
              <a:rPr lang="pl-PL" sz="2800" dirty="0" smtClean="0">
                <a:latin typeface="Times New Roman" pitchFamily="18" charset="0"/>
                <a:cs typeface="Times New Roman" pitchFamily="18" charset="0"/>
              </a:rPr>
              <a:t>szkole specjalnej, jeżeli w tym okresie uczeń nie był klasyfikowany, oraz informację o jego zachowaniu.</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42844" y="0"/>
            <a:ext cx="8786874"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pl-PL" sz="3200" b="1" dirty="0" smtClean="0"/>
              <a:t>§18. P</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edagog, psycholog, logopeda, doradca zawodowy, terapeuta pedagogiczny lub inny specjalista zatrudniony w przedszkolu, szkole lub placówce prowadzi dziennik, do którego wpisuje tygodniowy rozkład swoich zajęć, zajęcia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czynności przeprowadzone w poszczególnych dniach, w tym informacje o kontaktach z osobami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instytucjami, z którymi współdziała przy wykonywaniu swoich zadań, oraz imiona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nazwiska dzieci, uczniów, słuchaczy lub wychowanków, objętych różnymi formami pomocy, w szczególności pomocą psychologiczno-pedagogiczną.</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57158" y="214290"/>
            <a:ext cx="850112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1" fontAlgn="base" latinLnBrk="0" hangingPunct="1">
              <a:lnSpc>
                <a:spcPct val="100000"/>
              </a:lnSpc>
              <a:spcBef>
                <a:spcPct val="0"/>
              </a:spcBef>
              <a:spcAft>
                <a:spcPct val="0"/>
              </a:spcAft>
              <a:buClrTx/>
              <a:buSzTx/>
              <a:buFontTx/>
              <a:buNone/>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Dzienniki, o których była mowa mogą być prowadzone także w postaci elektronicznej; dzienniki prowadzone w postaci elektronicznej są zwane dalej "dziennikami elektronicznymi".</a:t>
            </a:r>
            <a:r>
              <a:rPr lang="pl-PL" sz="3200" dirty="0" smtClean="0">
                <a:latin typeface="Times New Roman" pitchFamily="18" charset="0"/>
                <a:ea typeface="Times New Roman" pitchFamily="18" charset="0"/>
                <a:cs typeface="Times New Roman" pitchFamily="18" charset="0"/>
              </a:rPr>
              <a:t> </a:t>
            </a:r>
          </a:p>
          <a:p>
            <a:pPr marL="0" marR="0" lvl="0" indent="252413" algn="just" defTabSz="914400" rtl="0" eaLnBrk="1" fontAlgn="base" latinLnBrk="0" hangingPunct="1">
              <a:lnSpc>
                <a:spcPct val="100000"/>
              </a:lnSpc>
              <a:spcBef>
                <a:spcPct val="0"/>
              </a:spcBef>
              <a:spcAft>
                <a:spcPct val="0"/>
              </a:spcAft>
              <a:buClrTx/>
              <a:buSzTx/>
              <a:buFontTx/>
              <a:buNone/>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Za zgodą organu prowadzącego przedszkole, szkołę lub placówkę, dzienniki, o których mowa  mogą być prowadzone wyłącznie w postaci elektronicznej.</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14282" y="214290"/>
            <a:ext cx="857256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1" fontAlgn="base" latinLnBrk="0" hangingPunct="1">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Prowadzenie dziennika elektronicznego wymaga:</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1)	 zachowania selektywności dostępu do danych stanowiących dziennik elektroniczny;</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2) zabezpieczenia danych przed dostępem osób nieuprawnionych;</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3)zabezpieczenia danych stanowiących dziennik elektroniczny przed zniszczeniem, uszkodzeniem lub utratą;</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4) rejestrowania historii zmian i ich autorów;</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5) umożliwienia bezpłatnego wglądu rodzicom do dziennika elektronicznego, w zakresie dotyczącym ich dzieci.</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9600" algn="l"/>
              </a:tabLst>
            </a:pP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285720" y="357166"/>
            <a:ext cx="850112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1" fontAlgn="base" latinLnBrk="0" hangingPunct="1">
              <a:lnSpc>
                <a:spcPct val="100000"/>
              </a:lnSpc>
              <a:spcBef>
                <a:spcPct val="0"/>
              </a:spcBef>
              <a:spcAft>
                <a:spcPct val="0"/>
              </a:spcAft>
              <a:buClrTx/>
              <a:buSzTx/>
              <a:buFontTx/>
              <a:buNone/>
              <a:tabLst>
                <a:tab pos="1514475" algn="l"/>
              </a:tabLst>
            </a:pPr>
            <a:endPar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252413" algn="just" defTabSz="914400" rtl="0" eaLnBrk="1" fontAlgn="base" latinLnBrk="0" hangingPunct="1">
              <a:lnSpc>
                <a:spcPct val="100000"/>
              </a:lnSpc>
              <a:spcBef>
                <a:spcPct val="0"/>
              </a:spcBef>
              <a:spcAft>
                <a:spcPct val="0"/>
              </a:spcAft>
              <a:buClrTx/>
              <a:buSzTx/>
              <a:buFontTx/>
              <a:buNone/>
              <a:tabLst>
                <a:tab pos="15144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1. Sprostowania błędu i oczywistej omyłki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księdze ewidencji, o której mowa w § 3 ust. 1,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także w księdze uczniów, księdze słuchaczy, księdze wychowanków oraz arkuszu ocen ucznia albo słuchacza dokonuje dyrektor szkoły lub placówki albo osoba przez niego upoważniona do dokonania sprostowania.</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169" name="Rectangle 1"/>
          <p:cNvSpPr>
            <a:spLocks noChangeArrowheads="1"/>
          </p:cNvSpPr>
          <p:nvPr/>
        </p:nvSpPr>
        <p:spPr bwMode="auto">
          <a:xfrm>
            <a:off x="0" y="0"/>
            <a:ext cx="1162819"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pl-PL" sz="2800" b="1"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 25.</a:t>
            </a:r>
            <a:endParaRPr kumimoji="0" lang="pl-PL"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285720" y="428604"/>
            <a:ext cx="857256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0" fontAlgn="base" latinLnBrk="0" hangingPunct="0">
              <a:lnSpc>
                <a:spcPct val="100000"/>
              </a:lnSpc>
              <a:spcBef>
                <a:spcPct val="0"/>
              </a:spcBef>
              <a:spcAft>
                <a:spcPct val="0"/>
              </a:spcAft>
              <a:buClrTx/>
              <a:buSzTx/>
              <a:buFontTx/>
              <a:buNone/>
              <a:tabLst>
                <a:tab pos="15144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2. Sprostowania błędu i oczywistej omyłki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pozostałej dokumentacji przebiegu nauczania, działalności wychowawczej i opiekuńczej dokonuje osoba, która taki błąd lub omyłkę popełniła, lub dyrektor przedszkola, szkoły lub placówki albo osoba przez niego upoważniona do dokonania sprostowania.</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285720" y="500042"/>
            <a:ext cx="850112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0" fontAlgn="base" latinLnBrk="0" hangingPunct="0">
              <a:lnSpc>
                <a:spcPct val="100000"/>
              </a:lnSpc>
              <a:spcBef>
                <a:spcPct val="0"/>
              </a:spcBef>
              <a:spcAft>
                <a:spcPct val="0"/>
              </a:spcAft>
              <a:buClrTx/>
              <a:buSzTx/>
              <a:buFontTx/>
              <a:buNone/>
              <a:tabLst>
                <a:tab pos="15144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3</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Sprostowania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błędu i oczywistej omyłki dokonuje się przez skreślenie kolorem czerwonym nieprawidłowych wyrazów i czytelne wpisanie kolorem czerwonym nad skreślonymi wyrazami właściwych danych oraz wpisanie daty i złożenie czytelnego podpisu przez osobę dokonującą sprostowania.</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tab pos="744538" algn="l"/>
              </a:tabLst>
            </a:pPr>
            <a:r>
              <a:rPr kumimoji="0" lang="pl-PL" sz="32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23.</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None/>
              <a:tabLst>
                <a:tab pos="744538"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1.	</a:t>
            </a:r>
          </a:p>
          <a:p>
            <a:pPr indent="252413" algn="just" eaLnBrk="0" fontAlgn="base" hangingPunct="0">
              <a:spcBef>
                <a:spcPct val="0"/>
              </a:spcBef>
              <a:spcAft>
                <a:spcPct val="0"/>
              </a:spcAft>
              <a:tabLst>
                <a:tab pos="744538"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W przypadku zniszczenia dokumentacji przebiegu nauczania wskutek pożaru, powodzi lub innych zdarzeń losowych, dyrektor szkoły powołuje komisję w celu ustalenia zakresu zniszczeń oraz odtworzenia tej dokumentacji, w szczególności księgi uczniów albo księgi słuchaczy, arkuszy ocen uczniów </a:t>
            </a:r>
            <a:r>
              <a:rPr lang="pl-PL" sz="3200" dirty="0" smtClean="0">
                <a:latin typeface="Times New Roman" pitchFamily="18" charset="0"/>
                <a:cs typeface="Times New Roman" pitchFamily="18" charset="0"/>
              </a:rPr>
              <a:t>albo słuchaczy, protokołów indywidualnych części ustnej egzaminu maturalnego oraz protokołów egzaminu dojrzałości.</a:t>
            </a:r>
          </a:p>
          <a:p>
            <a:pPr marL="0" marR="0" lvl="0" indent="252413" algn="l" defTabSz="914400" rtl="0" eaLnBrk="0" fontAlgn="base" latinLnBrk="0" hangingPunct="0">
              <a:lnSpc>
                <a:spcPct val="100000"/>
              </a:lnSpc>
              <a:spcBef>
                <a:spcPct val="0"/>
              </a:spcBef>
              <a:spcAft>
                <a:spcPct val="0"/>
              </a:spcAft>
              <a:buClrTx/>
              <a:buSzTx/>
              <a:buFontTx/>
              <a:buNone/>
              <a:tabLst>
                <a:tab pos="744538" algn="l"/>
              </a:tabLst>
            </a:pP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0" y="0"/>
            <a:ext cx="9144000"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1" fontAlgn="base" latinLnBrk="0" hangingPunct="1">
              <a:lnSpc>
                <a:spcPct val="100000"/>
              </a:lnSpc>
              <a:spcBef>
                <a:spcPct val="0"/>
              </a:spcBef>
              <a:spcAft>
                <a:spcPct val="0"/>
              </a:spcAft>
              <a:buClrTx/>
              <a:buSzTx/>
              <a:buFontTx/>
              <a:buNone/>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2.</a:t>
            </a:r>
            <a:r>
              <a:rPr lang="pl-PL" sz="3200" dirty="0" smtClean="0">
                <a:latin typeface="Times New Roman" pitchFamily="18" charset="0"/>
                <a:ea typeface="Times New Roman" pitchFamily="18" charset="0"/>
                <a:cs typeface="Times New Roman" pitchFamily="18" charset="0"/>
              </a:rPr>
              <a:t>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Odtworzenia dokumentacji dokonuje się na podstawie zachowanej dokumentacji przebiegu nauczania i innych dokumentów oraz zeznań świadków.</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3. Z przebiegu prac komisji sporządza się protokół zawierający w szczególności skład komisji, termin rozpoczęcia i zakończenia prac komisji, opis zniszczonej dokumentacji przebiegu nauczania oraz podstawę, na jakiej dokonano jej odtworzenia. Do protokołu dołącza się spisane zeznania świadków. Protokół podpisują wszyscy członkowie komisji.</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4. O powołaniu komisji i wynikach jej pracy dyrektor szkoły zawiadamia kuratora oświaty i organ prowadzący szkołę.</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500034" y="285728"/>
            <a:ext cx="8286808"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1571625" algn="l"/>
              </a:tabLst>
            </a:pPr>
            <a:endPar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algn="just" fontAlgn="base">
              <a:spcBef>
                <a:spcPct val="0"/>
              </a:spcBef>
              <a:spcAft>
                <a:spcPct val="0"/>
              </a:spcAft>
              <a:tabLst>
                <a:tab pos="1571625" algn="l"/>
              </a:tabLst>
            </a:pPr>
            <a:r>
              <a:rPr lang="pl-PL" sz="3200" b="1" dirty="0" smtClean="0"/>
              <a:t>§ 26.</a:t>
            </a:r>
            <a:endParaRPr lang="pl-PL" sz="3200" dirty="0" smtClean="0"/>
          </a:p>
          <a:p>
            <a:pPr marL="0" marR="0" lvl="0" indent="0" algn="just" defTabSz="914400" rtl="0" eaLnBrk="1" fontAlgn="base" latinLnBrk="0" hangingPunct="1">
              <a:lnSpc>
                <a:spcPct val="100000"/>
              </a:lnSpc>
              <a:spcBef>
                <a:spcPct val="0"/>
              </a:spcBef>
              <a:spcAft>
                <a:spcPct val="0"/>
              </a:spcAft>
              <a:buClrTx/>
              <a:buSzTx/>
              <a:buFontTx/>
              <a:buNone/>
              <a:tabLst>
                <a:tab pos="157162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Dyrektor przedszkola, szkoły i placówki ponosi odpowiedzialność za właściwe prowadzenie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przechowywanie dokumentacji przebiegu nauczania, działalności wychowawczej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i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opiekuńczej oraz za wydawanie odpowiednio przez przedszkole, szkołę lub placówkę dokumentów zgodnych z posiadaną dokumentacją.</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157162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285720" y="0"/>
            <a:ext cx="857256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just" defTabSz="914400" rtl="0" eaLnBrk="1" fontAlgn="base" latinLnBrk="0" hangingPunct="1">
              <a:lnSpc>
                <a:spcPct val="100000"/>
              </a:lnSpc>
              <a:spcBef>
                <a:spcPct val="0"/>
              </a:spcBef>
              <a:spcAft>
                <a:spcPct val="0"/>
              </a:spcAft>
              <a:buClrTx/>
              <a:buSzTx/>
              <a:buFontTx/>
              <a:buNone/>
              <a:tabLst>
                <a:tab pos="6000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Dokumentację przebiegu nauczania stanowią także:</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00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1) uchwały rady pedagogicznej dotyczące:</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00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 	klasyfikowania i promowania uczniów oraz ukończenia szkoły,</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00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b) przedłużenia okresu nauki uczniowi niepełnosprawnemu,</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52413" algn="just" defTabSz="914400" rtl="0" eaLnBrk="0" fontAlgn="base" latinLnBrk="0" hangingPunct="0">
              <a:lnSpc>
                <a:spcPct val="100000"/>
              </a:lnSpc>
              <a:spcBef>
                <a:spcPct val="0"/>
              </a:spcBef>
              <a:spcAft>
                <a:spcPct val="0"/>
              </a:spcAft>
              <a:buClrTx/>
              <a:buSzTx/>
              <a:buFontTx/>
              <a:buNone/>
              <a:tabLst>
                <a:tab pos="600075" algn="l"/>
              </a:tabLst>
            </a:pP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c) skrócenia okresu nauki uczniowi niedostosowanemu społecznie lub zagrożonemu niedostosowaniem społecznym uczęszczającemu do branżowej szkoły I stopnia zorganizowanej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 </a:t>
            </a:r>
            <a:r>
              <a:rPr kumimoji="0" lang="pl-PL" sz="32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młodzieżowym ośrodku wychowawczym lub młodzieżowym ośrodku socjoterapii;</a:t>
            </a:r>
            <a:endParaRPr kumimoji="0" lang="pl-PL"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214290"/>
            <a:ext cx="8229600" cy="5793001"/>
          </a:xfrm>
        </p:spPr>
        <p:txBody>
          <a:bodyPr/>
          <a:lstStyle/>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2) zezwolenia odpowiednio dyrektora przedszkola lub szkoły na:</a:t>
            </a:r>
            <a:endParaRPr lang="pl-PL" sz="2800" dirty="0" smtClean="0">
              <a:latin typeface="Times New Roman" pitchFamily="18" charset="0"/>
              <a:cs typeface="Times New Roman" pitchFamily="18" charset="0"/>
            </a:endParaRPr>
          </a:p>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a) indywidualny program lub tok nauki,</a:t>
            </a:r>
            <a:endParaRPr lang="pl-PL" sz="2800" dirty="0" smtClean="0">
              <a:latin typeface="Times New Roman" pitchFamily="18" charset="0"/>
              <a:cs typeface="Times New Roman" pitchFamily="18" charset="0"/>
            </a:endParaRPr>
          </a:p>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b ) spełnianie przez dziecko obowiązku rocznego przygotowania przedszkolnego poza przedszkolem lub inną formą wychowania przedszkolnego,</a:t>
            </a:r>
            <a:endParaRPr lang="pl-PL" sz="2800" dirty="0" smtClean="0">
              <a:latin typeface="Times New Roman" pitchFamily="18" charset="0"/>
              <a:cs typeface="Times New Roman" pitchFamily="18" charset="0"/>
            </a:endParaRPr>
          </a:p>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c) spełnianie przez ucznia obowiązku szkolnego lub obowiązku nauki poza szkołą;</a:t>
            </a:r>
            <a:endParaRPr lang="pl-PL" sz="2800" dirty="0" smtClean="0">
              <a:latin typeface="Times New Roman" pitchFamily="18" charset="0"/>
              <a:cs typeface="Times New Roman" pitchFamily="18" charset="0"/>
            </a:endParaRPr>
          </a:p>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3) protokoły egzaminów semestralnych słuchaczy szkół dla dorosłych do czasu ukończenia lub opuszczenia przez nich szkoły;</a:t>
            </a:r>
            <a:endParaRPr lang="pl-PL" sz="2800" dirty="0" smtClean="0">
              <a:latin typeface="Times New Roman" pitchFamily="18" charset="0"/>
              <a:cs typeface="Times New Roman" pitchFamily="18" charset="0"/>
            </a:endParaRPr>
          </a:p>
          <a:p>
            <a:pPr marL="0" lvl="0" indent="252413" algn="just" eaLnBrk="0" fontAlgn="base" hangingPunct="0">
              <a:spcBef>
                <a:spcPct val="0"/>
              </a:spcBef>
              <a:spcAft>
                <a:spcPct val="0"/>
              </a:spcAft>
              <a:buClrTx/>
              <a:buSzTx/>
              <a:buNone/>
              <a:tabLst>
                <a:tab pos="600075" algn="l"/>
              </a:tabLst>
            </a:pPr>
            <a:r>
              <a:rPr lang="pl-PL" sz="2800" dirty="0" smtClean="0">
                <a:solidFill>
                  <a:srgbClr val="000000"/>
                </a:solidFill>
                <a:latin typeface="Times New Roman" pitchFamily="18" charset="0"/>
                <a:ea typeface="Times New Roman" pitchFamily="18" charset="0"/>
                <a:cs typeface="Times New Roman" pitchFamily="18" charset="0"/>
              </a:rPr>
              <a:t>4) zaświadczenie o przebiegu nauczania ucznia albo słuchacza.</a:t>
            </a:r>
            <a:endParaRPr lang="pl-PL" sz="2800" dirty="0" smtClean="0">
              <a:latin typeface="Times New Roman" pitchFamily="18" charset="0"/>
              <a:cs typeface="Times New Roman" pitchFamily="18" charset="0"/>
            </a:endParaRPr>
          </a:p>
          <a:p>
            <a:pPr marL="0" lvl="0" indent="252413" eaLnBrk="0" fontAlgn="base" hangingPunct="0">
              <a:spcBef>
                <a:spcPct val="0"/>
              </a:spcBef>
              <a:spcAft>
                <a:spcPct val="0"/>
              </a:spcAft>
              <a:buClrTx/>
              <a:buSzTx/>
              <a:buNone/>
              <a:tabLst>
                <a:tab pos="600075" algn="l"/>
              </a:tabLst>
            </a:pPr>
            <a:endParaRPr lang="pl-PL" sz="2800" dirty="0" smtClean="0">
              <a:latin typeface="Times New Roman" pitchFamily="18" charset="0"/>
              <a:cs typeface="Times New Roman" pitchFamily="18" charset="0"/>
            </a:endParaRPr>
          </a:p>
          <a:p>
            <a:endParaRPr lang="pl-PL"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ol">
  <a:themeElements>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Hol">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Hol">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424</TotalTime>
  <Words>3205</Words>
  <Application>Microsoft Office PowerPoint</Application>
  <PresentationFormat>Pokaz na ekranie (4:3)</PresentationFormat>
  <Paragraphs>118</Paragraphs>
  <Slides>57</Slides>
  <Notes>0</Notes>
  <HiddenSlides>0</HiddenSlides>
  <MMClips>0</MMClips>
  <ScaleCrop>false</ScaleCrop>
  <HeadingPairs>
    <vt:vector size="4" baseType="variant">
      <vt:variant>
        <vt:lpstr>Motyw</vt:lpstr>
      </vt:variant>
      <vt:variant>
        <vt:i4>1</vt:i4>
      </vt:variant>
      <vt:variant>
        <vt:lpstr>Tytuły slajdów</vt:lpstr>
      </vt:variant>
      <vt:variant>
        <vt:i4>57</vt:i4>
      </vt:variant>
    </vt:vector>
  </HeadingPairs>
  <TitlesOfParts>
    <vt:vector size="58" baseType="lpstr">
      <vt:lpstr>Hol</vt:lpstr>
      <vt:lpstr>Przepisy prawa w zakresie prowadzenia dokumentacji szkolnej.</vt:lpstr>
      <vt:lpstr>Prezentacja programu PowerPoint</vt:lpstr>
      <vt:lpstr>Prezentacja programu PowerPoint</vt:lpstr>
      <vt:lpstr>Prezentacja programu PowerPoint</vt:lpstr>
      <vt:lpstr>   </vt:lpstr>
      <vt:lpstr>   </vt:lpstr>
      <vt:lpstr>       </vt:lpstr>
      <vt:lpstr>     </vt:lpstr>
      <vt:lpstr>Prezentacja programu PowerPoint</vt:lpstr>
      <vt:lpstr>Prezentacja programu PowerPoint</vt:lpstr>
      <vt:lpstr>Prezentacja programu PowerPoint</vt:lpstr>
      <vt:lpstr>Prezentacja programu PowerPoint</vt:lpstr>
      <vt:lpstr>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    </vt:lpstr>
      <vt:lpstr>Prezentacja programu PowerPoint</vt:lpstr>
      <vt:lpstr>Prezentacja programu PowerPoint</vt:lpstr>
      <vt:lpstr>Prezentacja programu PowerPoint</vt:lpstr>
      <vt:lpstr>Prezentacja programu PowerPoint</vt:lpstr>
      <vt:lpstr>    </vt:lpstr>
      <vt:lpstr>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Przepisy prawa w zakresie prowadzenia dokumentacji szkolnej.</dc:title>
  <dc:creator>User</dc:creator>
  <cp:lastModifiedBy>Robert</cp:lastModifiedBy>
  <cp:revision>56</cp:revision>
  <dcterms:created xsi:type="dcterms:W3CDTF">2019-02-17T14:53:57Z</dcterms:created>
  <dcterms:modified xsi:type="dcterms:W3CDTF">2019-04-05T18:03:34Z</dcterms:modified>
</cp:coreProperties>
</file>